
<file path=[Content_Types].xml><?xml version="1.0" encoding="utf-8"?>
<Types xmlns="http://schemas.openxmlformats.org/package/2006/content-types">
  <Default Extension="jpeg" ContentType="image/jpe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65" r:id="rId3"/>
    <p:sldId id="266" r:id="rId4"/>
    <p:sldId id="303" r:id="rId5"/>
    <p:sldId id="304" r:id="rId6"/>
    <p:sldId id="302" r:id="rId7"/>
    <p:sldId id="298" r:id="rId8"/>
    <p:sldId id="299" r:id="rId9"/>
    <p:sldId id="300" r:id="rId10"/>
    <p:sldId id="301" r:id="rId11"/>
    <p:sldId id="311" r:id="rId12"/>
    <p:sldId id="312" r:id="rId13"/>
    <p:sldId id="314" r:id="rId14"/>
    <p:sldId id="316" r:id="rId15"/>
    <p:sldId id="318" r:id="rId16"/>
    <p:sldId id="305" r:id="rId17"/>
    <p:sldId id="307" r:id="rId18"/>
    <p:sldId id="309" r:id="rId19"/>
    <p:sldId id="319" r:id="rId20"/>
    <p:sldId id="31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0" d="100"/>
          <a:sy n="70" d="100"/>
        </p:scale>
        <p:origin x="1123"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342900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812709" y="694113"/>
            <a:ext cx="10566583" cy="54697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图片占位符 15"/>
          <p:cNvSpPr>
            <a:spLocks noGrp="1"/>
          </p:cNvSpPr>
          <p:nvPr>
            <p:ph type="pic" sz="quarter" idx="10"/>
          </p:nvPr>
        </p:nvSpPr>
        <p:spPr>
          <a:xfrm>
            <a:off x="5781675" y="1235075"/>
            <a:ext cx="6410325" cy="4387850"/>
          </a:xfrm>
        </p:spPr>
        <p:txBody>
          <a:bodyPr/>
          <a:lstStyle/>
          <a:p>
            <a:endParaRPr lang="zh-CN" altLang="en-US"/>
          </a:p>
        </p:txBody>
      </p:sp>
      <p:sp>
        <p:nvSpPr>
          <p:cNvPr id="18" name="文本占位符 23"/>
          <p:cNvSpPr>
            <a:spLocks noGrp="1"/>
          </p:cNvSpPr>
          <p:nvPr>
            <p:ph type="body" sz="quarter" idx="11" hasCustomPrompt="1"/>
          </p:nvPr>
        </p:nvSpPr>
        <p:spPr>
          <a:xfrm>
            <a:off x="1353035" y="2090260"/>
            <a:ext cx="4144251" cy="1096963"/>
          </a:xfrm>
        </p:spPr>
        <p:txBody>
          <a:bodyPr anchor="ctr">
            <a:noAutofit/>
          </a:bodyPr>
          <a:lstStyle>
            <a:lvl1pPr marL="0" indent="0" algn="l">
              <a:buFontTx/>
              <a:buNone/>
              <a:defRPr sz="6600">
                <a:solidFill>
                  <a:schemeClr val="tx1">
                    <a:lumMod val="85000"/>
                    <a:lumOff val="15000"/>
                  </a:schemeClr>
                </a:solidFill>
              </a:defRPr>
            </a:lvl1pPr>
          </a:lstStyle>
          <a:p>
            <a:pPr lvl="0"/>
            <a:r>
              <a:rPr lang="zh-CN" altLang="en-US" dirty="0"/>
              <a:t>文本样式</a:t>
            </a:r>
            <a:endParaRPr lang="zh-CN" altLang="en-US" dirty="0"/>
          </a:p>
        </p:txBody>
      </p:sp>
      <p:sp>
        <p:nvSpPr>
          <p:cNvPr id="19" name="文本占位符 26"/>
          <p:cNvSpPr>
            <a:spLocks noGrp="1"/>
          </p:cNvSpPr>
          <p:nvPr>
            <p:ph type="body" sz="quarter" idx="12" hasCustomPrompt="1"/>
          </p:nvPr>
        </p:nvSpPr>
        <p:spPr>
          <a:xfrm>
            <a:off x="1353035" y="3089653"/>
            <a:ext cx="4144251" cy="681610"/>
          </a:xfrm>
        </p:spPr>
        <p:txBody>
          <a:bodyPr anchor="ctr">
            <a:noAutofit/>
          </a:bodyPr>
          <a:lstStyle>
            <a:lvl1pPr marL="0" indent="0" algn="l">
              <a:buNone/>
              <a:defRPr sz="2800">
                <a:solidFill>
                  <a:schemeClr val="tx1">
                    <a:lumMod val="85000"/>
                    <a:lumOff val="15000"/>
                  </a:schemeClr>
                </a:solidFill>
              </a:defRPr>
            </a:lvl1pPr>
          </a:lstStyle>
          <a:p>
            <a:pPr lvl="0"/>
            <a:r>
              <a:rPr lang="zh-CN" altLang="en-US" dirty="0"/>
              <a:t>单击此处编辑文本样式</a:t>
            </a:r>
            <a:endParaRPr lang="zh-CN" altLang="en-US" dirty="0"/>
          </a:p>
        </p:txBody>
      </p:sp>
      <p:sp>
        <p:nvSpPr>
          <p:cNvPr id="20" name="文本占位符 21"/>
          <p:cNvSpPr>
            <a:spLocks noGrp="1"/>
          </p:cNvSpPr>
          <p:nvPr>
            <p:ph type="body" sz="quarter" idx="14"/>
          </p:nvPr>
        </p:nvSpPr>
        <p:spPr>
          <a:xfrm>
            <a:off x="1353035" y="3923094"/>
            <a:ext cx="4144251" cy="448861"/>
          </a:xfrm>
        </p:spPr>
        <p:txBody>
          <a:bodyPr>
            <a:noAutofit/>
          </a:bodyPr>
          <a:lstStyle>
            <a:lvl1pPr marL="0" indent="0" algn="l">
              <a:buFontTx/>
              <a:buNone/>
              <a:defRPr sz="1600">
                <a:solidFill>
                  <a:schemeClr val="tx1">
                    <a:lumMod val="85000"/>
                    <a:lumOff val="1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矩形 12"/>
          <p:cNvSpPr/>
          <p:nvPr userDrawn="1"/>
        </p:nvSpPr>
        <p:spPr>
          <a:xfrm>
            <a:off x="0" y="0"/>
            <a:ext cx="12192000" cy="6858000"/>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占位符 16"/>
          <p:cNvSpPr>
            <a:spLocks noGrp="1"/>
          </p:cNvSpPr>
          <p:nvPr>
            <p:ph type="body" sz="quarter" idx="15"/>
          </p:nvPr>
        </p:nvSpPr>
        <p:spPr>
          <a:xfrm>
            <a:off x="3298031" y="3935165"/>
            <a:ext cx="5595938" cy="749300"/>
          </a:xfrm>
        </p:spPr>
        <p:txBody>
          <a:bodyPr anchor="ctr">
            <a:normAutofit/>
          </a:bodyPr>
          <a:lstStyle>
            <a:lvl1pPr marL="0" indent="0" algn="ctr">
              <a:buFontTx/>
              <a:buNone/>
              <a:defRPr sz="1800">
                <a:solidFill>
                  <a:schemeClr val="bg1"/>
                </a:solidFill>
              </a:defRPr>
            </a:lvl1pPr>
            <a:lvl2pPr marL="457200" indent="0">
              <a:buNone/>
              <a:defRPr/>
            </a:lvl2pPr>
          </a:lstStyle>
          <a:p>
            <a:pPr lvl="0"/>
            <a:r>
              <a:rPr lang="zh-CN" altLang="en-US" dirty="0"/>
              <a:t>单击此处编辑母版文本样式</a:t>
            </a:r>
            <a:endParaRPr lang="zh-CN" altLang="en-US" dirty="0"/>
          </a:p>
        </p:txBody>
      </p:sp>
      <p:sp>
        <p:nvSpPr>
          <p:cNvPr id="11" name="文本占位符 14"/>
          <p:cNvSpPr>
            <a:spLocks noGrp="1"/>
          </p:cNvSpPr>
          <p:nvPr>
            <p:ph type="body" sz="quarter" idx="14" hasCustomPrompt="1"/>
          </p:nvPr>
        </p:nvSpPr>
        <p:spPr>
          <a:xfrm>
            <a:off x="3308350" y="2403679"/>
            <a:ext cx="5575300" cy="1573498"/>
          </a:xfrm>
        </p:spPr>
        <p:txBody>
          <a:bodyPr anchor="ctr">
            <a:noAutofit/>
          </a:bodyPr>
          <a:lstStyle>
            <a:lvl1pPr marL="0" indent="0" algn="ctr">
              <a:buFontTx/>
              <a:buNone/>
              <a:defRPr sz="4800">
                <a:solidFill>
                  <a:schemeClr val="bg1"/>
                </a:solidFill>
              </a:defRPr>
            </a:lvl1pPr>
          </a:lstStyle>
          <a:p>
            <a:pPr lvl="0"/>
            <a:r>
              <a:rPr lang="zh-CN" altLang="en-US" dirty="0"/>
              <a:t>单击编辑文本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12709" y="694113"/>
            <a:ext cx="10566583" cy="5469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空心弧 6"/>
          <p:cNvSpPr/>
          <p:nvPr userDrawn="1"/>
        </p:nvSpPr>
        <p:spPr>
          <a:xfrm rot="5400000">
            <a:off x="-384400" y="574225"/>
            <a:ext cx="768800" cy="7688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p:cNvSpPr/>
          <p:nvPr userDrawn="1"/>
        </p:nvSpPr>
        <p:spPr>
          <a:xfrm>
            <a:off x="0" y="0"/>
            <a:ext cx="78943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图片占位符 14"/>
          <p:cNvSpPr>
            <a:spLocks noGrp="1"/>
          </p:cNvSpPr>
          <p:nvPr>
            <p:ph type="pic" sz="quarter" idx="16"/>
          </p:nvPr>
        </p:nvSpPr>
        <p:spPr>
          <a:xfrm>
            <a:off x="5029200" y="1346200"/>
            <a:ext cx="5730875" cy="4165600"/>
          </a:xfrm>
        </p:spPr>
        <p:txBody>
          <a:bodyPr/>
          <a:lstStyle/>
          <a:p>
            <a:endParaRPr lang="zh-CN" altLang="en-US"/>
          </a:p>
        </p:txBody>
      </p:sp>
      <p:sp>
        <p:nvSpPr>
          <p:cNvPr id="10" name="矩形 9"/>
          <p:cNvSpPr/>
          <p:nvPr userDrawn="1"/>
        </p:nvSpPr>
        <p:spPr>
          <a:xfrm>
            <a:off x="-182880" y="5638801"/>
            <a:ext cx="8077200" cy="382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16"/>
          <p:cNvSpPr>
            <a:spLocks noGrp="1"/>
          </p:cNvSpPr>
          <p:nvPr>
            <p:ph type="body" sz="quarter" idx="15"/>
          </p:nvPr>
        </p:nvSpPr>
        <p:spPr>
          <a:xfrm>
            <a:off x="520700" y="3386988"/>
            <a:ext cx="5595938" cy="749300"/>
          </a:xfrm>
        </p:spPr>
        <p:txBody>
          <a:bodyPr anchor="ctr">
            <a:normAutofit/>
          </a:bodyPr>
          <a:lstStyle>
            <a:lvl1pPr marL="0" indent="0" algn="l">
              <a:buFontTx/>
              <a:buNone/>
              <a:defRPr sz="1800">
                <a:solidFill>
                  <a:schemeClr val="bg1"/>
                </a:solidFill>
              </a:defRPr>
            </a:lvl1pPr>
            <a:lvl2pPr marL="457200" indent="0">
              <a:buNone/>
              <a:defRPr/>
            </a:lvl2pPr>
          </a:lstStyle>
          <a:p>
            <a:pPr lvl="0"/>
            <a:r>
              <a:rPr lang="zh-CN" altLang="en-US" dirty="0"/>
              <a:t>单击此处编辑母版文本样式</a:t>
            </a:r>
            <a:endParaRPr lang="zh-CN" altLang="en-US" dirty="0"/>
          </a:p>
        </p:txBody>
      </p:sp>
      <p:sp>
        <p:nvSpPr>
          <p:cNvPr id="12" name="文本占位符 14"/>
          <p:cNvSpPr>
            <a:spLocks noGrp="1"/>
          </p:cNvSpPr>
          <p:nvPr>
            <p:ph type="body" sz="quarter" idx="14" hasCustomPrompt="1"/>
          </p:nvPr>
        </p:nvSpPr>
        <p:spPr>
          <a:xfrm>
            <a:off x="520700" y="1855502"/>
            <a:ext cx="5575300" cy="1573498"/>
          </a:xfrm>
        </p:spPr>
        <p:txBody>
          <a:bodyPr anchor="ctr">
            <a:noAutofit/>
          </a:bodyPr>
          <a:lstStyle>
            <a:lvl1pPr marL="0" indent="0" algn="l">
              <a:buFontTx/>
              <a:buNone/>
              <a:defRPr sz="4800">
                <a:solidFill>
                  <a:schemeClr val="bg1"/>
                </a:solidFill>
              </a:defRPr>
            </a:lvl1pPr>
          </a:lstStyle>
          <a:p>
            <a:pPr lvl="0"/>
            <a:r>
              <a:rPr lang="zh-CN" altLang="en-US" dirty="0"/>
              <a:t>单击编辑文本</a:t>
            </a:r>
            <a:endParaRPr lang="zh-CN" altLang="en-US" dirty="0"/>
          </a:p>
        </p:txBody>
      </p:sp>
      <p:sp>
        <p:nvSpPr>
          <p:cNvPr id="13" name="矩形 12"/>
          <p:cNvSpPr/>
          <p:nvPr userDrawn="1"/>
        </p:nvSpPr>
        <p:spPr>
          <a:xfrm>
            <a:off x="5029200" y="844756"/>
            <a:ext cx="7162800" cy="3744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8" name="图片占位符 16"/>
          <p:cNvSpPr>
            <a:spLocks noGrp="1"/>
          </p:cNvSpPr>
          <p:nvPr>
            <p:ph type="pic" sz="quarter" idx="12"/>
          </p:nvPr>
        </p:nvSpPr>
        <p:spPr>
          <a:xfrm>
            <a:off x="6705283" y="1325562"/>
            <a:ext cx="4053840" cy="1919287"/>
          </a:xfrm>
        </p:spPr>
        <p:txBody>
          <a:bodyPr/>
          <a:lstStyle/>
          <a:p>
            <a:endParaRPr lang="zh-CN" altLang="en-US"/>
          </a:p>
        </p:txBody>
      </p:sp>
      <p:sp>
        <p:nvSpPr>
          <p:cNvPr id="17" name="图片占位符 16"/>
          <p:cNvSpPr>
            <a:spLocks noGrp="1"/>
          </p:cNvSpPr>
          <p:nvPr>
            <p:ph type="pic" sz="quarter" idx="11"/>
          </p:nvPr>
        </p:nvSpPr>
        <p:spPr>
          <a:xfrm>
            <a:off x="4068763" y="3246438"/>
            <a:ext cx="2636837" cy="1919287"/>
          </a:xfrm>
        </p:spPr>
        <p:txBody>
          <a:bodyPr/>
          <a:lstStyle/>
          <a:p>
            <a:endParaRPr lang="zh-CN" altLang="en-US"/>
          </a:p>
        </p:txBody>
      </p:sp>
      <p:sp>
        <p:nvSpPr>
          <p:cNvPr id="15" name="任意多边形: 形状 14"/>
          <p:cNvSpPr>
            <a:spLocks noGrp="1"/>
          </p:cNvSpPr>
          <p:nvPr>
            <p:ph type="pic" sz="quarter" idx="10"/>
          </p:nvPr>
        </p:nvSpPr>
        <p:spPr>
          <a:xfrm>
            <a:off x="1432560" y="1325880"/>
            <a:ext cx="2636520" cy="1920240"/>
          </a:xfrm>
          <a:custGeom>
            <a:avLst/>
            <a:gdLst>
              <a:gd name="connsiteX0" fmla="*/ 0 w 2636520"/>
              <a:gd name="connsiteY0" fmla="*/ 0 h 1920240"/>
              <a:gd name="connsiteX1" fmla="*/ 2636520 w 2636520"/>
              <a:gd name="connsiteY1" fmla="*/ 0 h 1920240"/>
              <a:gd name="connsiteX2" fmla="*/ 2636520 w 2636520"/>
              <a:gd name="connsiteY2" fmla="*/ 1920240 h 1920240"/>
              <a:gd name="connsiteX3" fmla="*/ 0 w 2636520"/>
              <a:gd name="connsiteY3" fmla="*/ 1920240 h 1920240"/>
            </a:gdLst>
            <a:ahLst/>
            <a:cxnLst>
              <a:cxn ang="0">
                <a:pos x="connsiteX0" y="connsiteY0"/>
              </a:cxn>
              <a:cxn ang="0">
                <a:pos x="connsiteX1" y="connsiteY1"/>
              </a:cxn>
              <a:cxn ang="0">
                <a:pos x="connsiteX2" y="connsiteY2"/>
              </a:cxn>
              <a:cxn ang="0">
                <a:pos x="connsiteX3" y="connsiteY3"/>
              </a:cxn>
            </a:cxnLst>
            <a:rect l="l" t="t" r="r" b="b"/>
            <a:pathLst>
              <a:path w="2636520" h="1920240">
                <a:moveTo>
                  <a:pt x="0" y="0"/>
                </a:moveTo>
                <a:lnTo>
                  <a:pt x="2636520" y="0"/>
                </a:lnTo>
                <a:lnTo>
                  <a:pt x="2636520" y="1920240"/>
                </a:lnTo>
                <a:lnTo>
                  <a:pt x="0" y="1920240"/>
                </a:lnTo>
                <a:close/>
              </a:path>
            </a:pathLst>
          </a:custGeom>
        </p:spPr>
        <p:txBody>
          <a:bodyPr wrap="square">
            <a:noAutofit/>
          </a:bodyPr>
          <a:lstStyle/>
          <a:p>
            <a:endParaRPr lang="zh-CN" altLang="en-US"/>
          </a:p>
        </p:txBody>
      </p:sp>
      <p:sp>
        <p:nvSpPr>
          <p:cNvPr id="19" name="矩形 18"/>
          <p:cNvSpPr/>
          <p:nvPr userDrawn="1"/>
        </p:nvSpPr>
        <p:spPr>
          <a:xfrm>
            <a:off x="4069080" y="0"/>
            <a:ext cx="2636520" cy="32461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4069080" y="5166360"/>
            <a:ext cx="2636520" cy="1691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图片占位符 6"/>
          <p:cNvSpPr>
            <a:spLocks noGrp="1"/>
          </p:cNvSpPr>
          <p:nvPr>
            <p:ph type="pic" sz="quarter" idx="13"/>
          </p:nvPr>
        </p:nvSpPr>
        <p:spPr>
          <a:xfrm>
            <a:off x="598714" y="1344386"/>
            <a:ext cx="6509657" cy="4169229"/>
          </a:xfrm>
        </p:spPr>
        <p:txBody>
          <a:bodyPr/>
          <a:lstStyle/>
          <a:p>
            <a:endParaRPr lang="zh-CN" altLang="en-US"/>
          </a:p>
        </p:txBody>
      </p:sp>
      <p:sp>
        <p:nvSpPr>
          <p:cNvPr id="8" name="矩形 7"/>
          <p:cNvSpPr/>
          <p:nvPr userDrawn="1"/>
        </p:nvSpPr>
        <p:spPr>
          <a:xfrm>
            <a:off x="7467600" y="3526972"/>
            <a:ext cx="4724400" cy="1665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16" name="图片占位符 15"/>
          <p:cNvSpPr>
            <a:spLocks noGrp="1"/>
          </p:cNvSpPr>
          <p:nvPr>
            <p:ph type="pic" sz="quarter" idx="11"/>
          </p:nvPr>
        </p:nvSpPr>
        <p:spPr>
          <a:xfrm>
            <a:off x="8700542" y="1004389"/>
            <a:ext cx="2400299" cy="2400299"/>
          </a:xfrm>
          <a:custGeom>
            <a:avLst/>
            <a:gdLst>
              <a:gd name="connsiteX0" fmla="*/ 0 w 2400299"/>
              <a:gd name="connsiteY0" fmla="*/ 0 h 2400299"/>
              <a:gd name="connsiteX1" fmla="*/ 2400299 w 2400299"/>
              <a:gd name="connsiteY1" fmla="*/ 0 h 2400299"/>
              <a:gd name="connsiteX2" fmla="*/ 2400299 w 2400299"/>
              <a:gd name="connsiteY2" fmla="*/ 2400299 h 2400299"/>
              <a:gd name="connsiteX3" fmla="*/ 0 w 2400299"/>
              <a:gd name="connsiteY3" fmla="*/ 2400299 h 2400299"/>
            </a:gdLst>
            <a:ahLst/>
            <a:cxnLst>
              <a:cxn ang="0">
                <a:pos x="connsiteX0" y="connsiteY0"/>
              </a:cxn>
              <a:cxn ang="0">
                <a:pos x="connsiteX1" y="connsiteY1"/>
              </a:cxn>
              <a:cxn ang="0">
                <a:pos x="connsiteX2" y="connsiteY2"/>
              </a:cxn>
              <a:cxn ang="0">
                <a:pos x="connsiteX3" y="connsiteY3"/>
              </a:cxn>
            </a:cxnLst>
            <a:rect l="l" t="t" r="r" b="b"/>
            <a:pathLst>
              <a:path w="2400299" h="2400299">
                <a:moveTo>
                  <a:pt x="0" y="0"/>
                </a:moveTo>
                <a:lnTo>
                  <a:pt x="2400299" y="0"/>
                </a:lnTo>
                <a:lnTo>
                  <a:pt x="2400299" y="2400299"/>
                </a:lnTo>
                <a:lnTo>
                  <a:pt x="0" y="2400299"/>
                </a:lnTo>
                <a:close/>
              </a:path>
            </a:pathLst>
          </a:custGeom>
        </p:spPr>
        <p:txBody>
          <a:bodyPr wrap="square">
            <a:noAutofit/>
          </a:bodyPr>
          <a:lstStyle/>
          <a:p>
            <a:endParaRPr lang="zh-CN" altLang="en-US"/>
          </a:p>
        </p:txBody>
      </p:sp>
      <p:sp>
        <p:nvSpPr>
          <p:cNvPr id="13" name="图片占位符 12"/>
          <p:cNvSpPr>
            <a:spLocks noGrp="1"/>
          </p:cNvSpPr>
          <p:nvPr>
            <p:ph type="pic" sz="quarter" idx="10"/>
          </p:nvPr>
        </p:nvSpPr>
        <p:spPr>
          <a:xfrm>
            <a:off x="5919242" y="1004389"/>
            <a:ext cx="2400299" cy="2400299"/>
          </a:xfrm>
          <a:custGeom>
            <a:avLst/>
            <a:gdLst>
              <a:gd name="connsiteX0" fmla="*/ 0 w 2400299"/>
              <a:gd name="connsiteY0" fmla="*/ 0 h 2400299"/>
              <a:gd name="connsiteX1" fmla="*/ 2400299 w 2400299"/>
              <a:gd name="connsiteY1" fmla="*/ 0 h 2400299"/>
              <a:gd name="connsiteX2" fmla="*/ 2400299 w 2400299"/>
              <a:gd name="connsiteY2" fmla="*/ 2400299 h 2400299"/>
              <a:gd name="connsiteX3" fmla="*/ 0 w 2400299"/>
              <a:gd name="connsiteY3" fmla="*/ 2400299 h 2400299"/>
            </a:gdLst>
            <a:ahLst/>
            <a:cxnLst>
              <a:cxn ang="0">
                <a:pos x="connsiteX0" y="connsiteY0"/>
              </a:cxn>
              <a:cxn ang="0">
                <a:pos x="connsiteX1" y="connsiteY1"/>
              </a:cxn>
              <a:cxn ang="0">
                <a:pos x="connsiteX2" y="connsiteY2"/>
              </a:cxn>
              <a:cxn ang="0">
                <a:pos x="connsiteX3" y="connsiteY3"/>
              </a:cxn>
            </a:cxnLst>
            <a:rect l="l" t="t" r="r" b="b"/>
            <a:pathLst>
              <a:path w="2400299" h="2400299">
                <a:moveTo>
                  <a:pt x="0" y="0"/>
                </a:moveTo>
                <a:lnTo>
                  <a:pt x="2400299" y="0"/>
                </a:lnTo>
                <a:lnTo>
                  <a:pt x="2400299" y="2400299"/>
                </a:lnTo>
                <a:lnTo>
                  <a:pt x="0" y="2400299"/>
                </a:lnTo>
                <a:close/>
              </a:path>
            </a:pathLst>
          </a:custGeom>
        </p:spPr>
        <p:txBody>
          <a:bodyPr wrap="square">
            <a:noAutofit/>
          </a:bodyPr>
          <a:lstStyle/>
          <a:p>
            <a:endParaRPr lang="zh-CN" altLang="en-US"/>
          </a:p>
        </p:txBody>
      </p:sp>
      <p:sp>
        <p:nvSpPr>
          <p:cNvPr id="10" name="矩形 9"/>
          <p:cNvSpPr/>
          <p:nvPr userDrawn="1"/>
        </p:nvSpPr>
        <p:spPr>
          <a:xfrm>
            <a:off x="5919241" y="4821240"/>
            <a:ext cx="5181581" cy="584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w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tags" Target="../tags/tag1.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88035" y="764540"/>
            <a:ext cx="4144010" cy="569595"/>
          </a:xfrm>
        </p:spPr>
        <p:txBody>
          <a:bodyPr/>
          <a:lstStyle/>
          <a:p>
            <a:r>
              <a:rPr lang="en-US" altLang="zh-CN" sz="2400" b="1" dirty="0">
                <a:latin typeface="Arial Bold" panose="020B0604020202090204" charset="0"/>
                <a:cs typeface="Arial Bold" panose="020B0604020202090204" charset="0"/>
                <a:sym typeface="+mn-lt"/>
              </a:rPr>
              <a:t>HỘI THẢO</a:t>
            </a:r>
            <a:endParaRPr lang="en-US" altLang="zh-CN" sz="2400" b="1" dirty="0">
              <a:latin typeface="Arial Bold" panose="020B0604020202090204" charset="0"/>
              <a:cs typeface="Arial Bold" panose="020B0604020202090204" charset="0"/>
              <a:sym typeface="+mn-lt"/>
            </a:endParaRPr>
          </a:p>
        </p:txBody>
      </p:sp>
      <p:sp>
        <p:nvSpPr>
          <p:cNvPr id="4" name="文本占位符 3"/>
          <p:cNvSpPr>
            <a:spLocks noGrp="1"/>
          </p:cNvSpPr>
          <p:nvPr>
            <p:ph type="body" sz="quarter" idx="12"/>
          </p:nvPr>
        </p:nvSpPr>
        <p:spPr>
          <a:xfrm>
            <a:off x="1463675" y="1235075"/>
            <a:ext cx="4329430" cy="920115"/>
          </a:xfrm>
        </p:spPr>
        <p:txBody>
          <a:bodyPr>
            <a:scene3d>
              <a:camera prst="orthographicFront"/>
              <a:lightRig rig="threePt" dir="t"/>
            </a:scene3d>
          </a:bodyPr>
          <a:lstStyle/>
          <a:p>
            <a:r>
              <a:rPr lang="en-US" altLang="zh-CN" sz="1600" dirty="0">
                <a:ln/>
                <a:solidFill>
                  <a:schemeClr val="tx1"/>
                </a:solidFill>
                <a:effectLst>
                  <a:outerShdw blurRad="38100" dist="19050" dir="2700000" algn="tl" rotWithShape="0">
                    <a:schemeClr val="dk1">
                      <a:alpha val="40000"/>
                    </a:schemeClr>
                  </a:outerShdw>
                </a:effectLst>
                <a:sym typeface="+mn-lt"/>
              </a:rPr>
              <a:t>CÁC GIẢI PHÁP ỔN ĐINH NỀN ĐƯỜNG GIAO THÔNG QUA VÙNG ĐẤT YẾU</a:t>
            </a:r>
            <a:endParaRPr lang="en-US" altLang="zh-CN" sz="1600" dirty="0">
              <a:ln/>
              <a:solidFill>
                <a:schemeClr val="tx1"/>
              </a:solidFill>
              <a:effectLst>
                <a:outerShdw blurRad="38100" dist="19050" dir="2700000" algn="tl" rotWithShape="0">
                  <a:schemeClr val="dk1">
                    <a:alpha val="40000"/>
                  </a:schemeClr>
                </a:outerShdw>
              </a:effectLst>
              <a:sym typeface="+mn-lt"/>
            </a:endParaRPr>
          </a:p>
        </p:txBody>
      </p:sp>
      <p:sp>
        <p:nvSpPr>
          <p:cNvPr id="5" name="文本占位符 4"/>
          <p:cNvSpPr>
            <a:spLocks noGrp="1"/>
          </p:cNvSpPr>
          <p:nvPr>
            <p:ph type="body" sz="quarter" idx="14"/>
          </p:nvPr>
        </p:nvSpPr>
        <p:spPr>
          <a:xfrm>
            <a:off x="1326515" y="2966720"/>
            <a:ext cx="4455795" cy="927735"/>
          </a:xfrm>
        </p:spPr>
        <p:txBody>
          <a:bodyPr/>
          <a:lstStyle/>
          <a:p>
            <a:r>
              <a:rPr lang="en-US" altLang="zh-CN" sz="1800" b="1">
                <a:solidFill>
                  <a:srgbClr val="FF0000"/>
                </a:solidFill>
                <a:latin typeface="Arial Bold" panose="020B0604020202090204" charset="0"/>
                <a:cs typeface="Arial Bold" panose="020B0604020202090204" charset="0"/>
                <a:sym typeface="+mn-lt"/>
              </a:rPr>
              <a:t>GIẢI PHÁP CỨNG HOÁ BÙN</a:t>
            </a:r>
            <a:endParaRPr lang="en-US" altLang="zh-CN" sz="1800" b="1">
              <a:solidFill>
                <a:srgbClr val="FF0000"/>
              </a:solidFill>
              <a:latin typeface="Arial Bold" panose="020B0604020202090204" charset="0"/>
              <a:cs typeface="Arial Bold" panose="020B0604020202090204" charset="0"/>
              <a:sym typeface="+mn-lt"/>
            </a:endParaRPr>
          </a:p>
          <a:p>
            <a:r>
              <a:rPr lang="en-US" altLang="zh-CN" sz="1800" b="1">
                <a:solidFill>
                  <a:srgbClr val="FF0000"/>
                </a:solidFill>
                <a:latin typeface="Arial Bold" panose="020B0604020202090204" charset="0"/>
                <a:cs typeface="Arial Bold" panose="020B0604020202090204" charset="0"/>
                <a:sym typeface="+mn-lt"/>
              </a:rPr>
              <a:t>ĐỂ XÂY DỰNG HẠ TẦNG </a:t>
            </a:r>
            <a:endParaRPr lang="en-US" altLang="zh-CN" sz="1800" b="1">
              <a:solidFill>
                <a:srgbClr val="FF0000"/>
              </a:solidFill>
              <a:latin typeface="Arial Bold" panose="020B0604020202090204" charset="0"/>
              <a:cs typeface="Arial Bold" panose="020B0604020202090204" charset="0"/>
              <a:sym typeface="+mn-lt"/>
            </a:endParaRPr>
          </a:p>
          <a:p>
            <a:r>
              <a:rPr lang="en-US" altLang="zh-CN" sz="1800" b="1">
                <a:solidFill>
                  <a:srgbClr val="FF0000"/>
                </a:solidFill>
                <a:latin typeface="Arial Bold" panose="020B0604020202090204" charset="0"/>
                <a:cs typeface="Arial Bold" panose="020B0604020202090204" charset="0"/>
                <a:sym typeface="+mn-lt"/>
              </a:rPr>
              <a:t>TRÊN NỀN ĐẤT YẾU  </a:t>
            </a:r>
            <a:endParaRPr lang="en-US" altLang="zh-CN" sz="1800" b="1">
              <a:solidFill>
                <a:srgbClr val="FF0000"/>
              </a:solidFill>
              <a:latin typeface="Arial Bold" panose="020B0604020202090204" charset="0"/>
              <a:cs typeface="Arial Bold" panose="020B0604020202090204" charset="0"/>
              <a:sym typeface="+mn-lt"/>
            </a:endParaRPr>
          </a:p>
        </p:txBody>
      </p:sp>
      <p:sp>
        <p:nvSpPr>
          <p:cNvPr id="8" name="矩形 7"/>
          <p:cNvSpPr/>
          <p:nvPr/>
        </p:nvSpPr>
        <p:spPr>
          <a:xfrm>
            <a:off x="1385570" y="4157345"/>
            <a:ext cx="4264025" cy="1308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600" dirty="0">
                <a:ea typeface="微软雅黑" panose="020B0503020204020204" pitchFamily="34" charset="-122"/>
                <a:sym typeface="+mn-lt"/>
              </a:rPr>
              <a:t>GS.TS Nguyễn Quốc Dũng- VNCOLD</a:t>
            </a:r>
            <a:endParaRPr lang="en-US" altLang="zh-CN" sz="1600" dirty="0">
              <a:ea typeface="微软雅黑" panose="020B0503020204020204" pitchFamily="34" charset="-122"/>
              <a:sym typeface="+mn-lt"/>
            </a:endParaRPr>
          </a:p>
          <a:p>
            <a:pPr algn="l"/>
            <a:r>
              <a:rPr lang="en-US" altLang="zh-CN" sz="1600" dirty="0">
                <a:ea typeface="微软雅黑" panose="020B0503020204020204" pitchFamily="34" charset="-122"/>
                <a:sym typeface="+mn-lt"/>
              </a:rPr>
              <a:t>TS. Ngô Anh Quân- Viện Thuỷ công- CNĐT</a:t>
            </a:r>
            <a:endParaRPr lang="en-US" altLang="zh-CN" sz="1600" dirty="0">
              <a:ea typeface="微软雅黑" panose="020B0503020204020204" pitchFamily="34" charset="-122"/>
              <a:sym typeface="+mn-lt"/>
            </a:endParaRPr>
          </a:p>
        </p:txBody>
      </p:sp>
      <p:sp>
        <p:nvSpPr>
          <p:cNvPr id="9" name="矩形 8"/>
          <p:cNvSpPr/>
          <p:nvPr/>
        </p:nvSpPr>
        <p:spPr>
          <a:xfrm>
            <a:off x="1385691" y="5632811"/>
            <a:ext cx="3384000" cy="30757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ea typeface="微软雅黑" panose="020B0503020204020204" pitchFamily="34" charset="-122"/>
                <a:sym typeface="+mn-lt"/>
              </a:rPr>
              <a:t>Ngày 30 tháng 10 năm 2021</a:t>
            </a:r>
            <a:endParaRPr lang="en-US" sz="1600" dirty="0">
              <a:solidFill>
                <a:schemeClr val="tx1"/>
              </a:solidFill>
              <a:ea typeface="微软雅黑" panose="020B0503020204020204" pitchFamily="34" charset="-122"/>
              <a:sym typeface="+mn-lt"/>
            </a:endParaRPr>
          </a:p>
        </p:txBody>
      </p:sp>
      <p:grpSp>
        <p:nvGrpSpPr>
          <p:cNvPr id="20" name="Group 19"/>
          <p:cNvGrpSpPr/>
          <p:nvPr/>
        </p:nvGrpSpPr>
        <p:grpSpPr>
          <a:xfrm>
            <a:off x="6120765" y="821690"/>
            <a:ext cx="4784090" cy="5234305"/>
            <a:chOff x="9639" y="1294"/>
            <a:chExt cx="7534" cy="8243"/>
          </a:xfrm>
        </p:grpSpPr>
        <p:grpSp>
          <p:nvGrpSpPr>
            <p:cNvPr id="6" name="Group 5"/>
            <p:cNvGrpSpPr/>
            <p:nvPr/>
          </p:nvGrpSpPr>
          <p:grpSpPr>
            <a:xfrm rot="0">
              <a:off x="9639" y="5279"/>
              <a:ext cx="7533" cy="4258"/>
              <a:chOff x="1133" y="6293"/>
              <a:chExt cx="6986" cy="4084"/>
            </a:xfrm>
          </p:grpSpPr>
          <p:pic>
            <p:nvPicPr>
              <p:cNvPr id="197636" name="Picture 4" descr="ke9"/>
              <p:cNvPicPr>
                <a:picLocks noChangeAspect="1" noChangeArrowheads="1"/>
              </p:cNvPicPr>
              <p:nvPr/>
            </p:nvPicPr>
            <p:blipFill>
              <a:blip r:embed="rId1"/>
              <a:srcRect/>
              <a:stretch>
                <a:fillRect/>
              </a:stretch>
            </p:blipFill>
            <p:spPr bwMode="auto">
              <a:xfrm>
                <a:off x="1133" y="6293"/>
                <a:ext cx="3075" cy="4085"/>
              </a:xfrm>
              <a:prstGeom prst="rect">
                <a:avLst/>
              </a:prstGeom>
              <a:noFill/>
            </p:spPr>
          </p:pic>
          <p:pic>
            <p:nvPicPr>
              <p:cNvPr id="197637" name="Picture 5" descr="ke10"/>
              <p:cNvPicPr>
                <a:picLocks noChangeAspect="1" noChangeArrowheads="1"/>
              </p:cNvPicPr>
              <p:nvPr/>
            </p:nvPicPr>
            <p:blipFill>
              <a:blip r:embed="rId2"/>
              <a:srcRect/>
              <a:stretch>
                <a:fillRect/>
              </a:stretch>
            </p:blipFill>
            <p:spPr bwMode="auto">
              <a:xfrm>
                <a:off x="4763" y="6293"/>
                <a:ext cx="3357" cy="4085"/>
              </a:xfrm>
              <a:prstGeom prst="rect">
                <a:avLst/>
              </a:prstGeom>
              <a:noFill/>
            </p:spPr>
          </p:pic>
          <p:sp>
            <p:nvSpPr>
              <p:cNvPr id="197642" name="AutoShape 10"/>
              <p:cNvSpPr>
                <a:spLocks noChangeArrowheads="1"/>
              </p:cNvSpPr>
              <p:nvPr/>
            </p:nvSpPr>
            <p:spPr bwMode="auto">
              <a:xfrm>
                <a:off x="3288" y="9583"/>
                <a:ext cx="2155" cy="340"/>
              </a:xfrm>
              <a:prstGeom prst="curvedUpArrow">
                <a:avLst>
                  <a:gd name="adj1" fmla="val 126765"/>
                  <a:gd name="adj2" fmla="val 253529"/>
                  <a:gd name="adj3" fmla="val 33333"/>
                </a:avLst>
              </a:prstGeom>
              <a:solidFill>
                <a:srgbClr val="EB5B21"/>
              </a:solidFill>
              <a:ln w="9525">
                <a:solidFill>
                  <a:schemeClr val="tx1"/>
                </a:solidFill>
                <a:miter lim="800000"/>
              </a:ln>
              <a:effectLst/>
            </p:spPr>
            <p:txBody>
              <a:bodyPr wrap="none" anchor="ctr"/>
              <a:p>
                <a:endParaRPr lang="en-US"/>
              </a:p>
            </p:txBody>
          </p:sp>
        </p:grpSp>
        <p:pic>
          <p:nvPicPr>
            <p:cNvPr id="19" name="Picture 18"/>
            <p:cNvPicPr>
              <a:picLocks noChangeAspect="1"/>
            </p:cNvPicPr>
            <p:nvPr/>
          </p:nvPicPr>
          <p:blipFill>
            <a:blip r:embed="rId3"/>
            <a:stretch>
              <a:fillRect/>
            </a:stretch>
          </p:blipFill>
          <p:spPr>
            <a:xfrm>
              <a:off x="9639" y="1294"/>
              <a:ext cx="7534" cy="3796"/>
            </a:xfrm>
            <a:prstGeom prst="rect">
              <a:avLst/>
            </a:prstGeom>
          </p:spPr>
        </p:pic>
      </p:grpSp>
      <p:pic>
        <p:nvPicPr>
          <p:cNvPr id="21" name="Picture 20"/>
          <p:cNvPicPr>
            <a:picLocks noChangeAspect="1"/>
          </p:cNvPicPr>
          <p:nvPr/>
        </p:nvPicPr>
        <p:blipFill>
          <a:blip r:embed="rId4"/>
          <a:stretch>
            <a:fillRect/>
          </a:stretch>
        </p:blipFill>
        <p:spPr>
          <a:xfrm>
            <a:off x="1057910" y="2019935"/>
            <a:ext cx="4724400" cy="711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4910455" y="1575435"/>
            <a:ext cx="1960880" cy="337185"/>
          </a:xfrm>
          <a:prstGeom prst="rect">
            <a:avLst/>
          </a:prstGeom>
          <a:noFill/>
        </p:spPr>
        <p:txBody>
          <a:bodyPr wrap="square" rtlCol="0">
            <a:spAutoFit/>
          </a:bodyPr>
          <a:p>
            <a:pPr fontAlgn="auto">
              <a:spcBef>
                <a:spcPts val="600"/>
              </a:spcBef>
            </a:pPr>
            <a:r>
              <a:rPr lang="en-US" sz="1600" b="1">
                <a:solidFill>
                  <a:srgbClr val="FF0000"/>
                </a:solidFill>
                <a:latin typeface="Arial Bold" panose="020B0604020202090204" charset="0"/>
                <a:cs typeface="Arial Bold" panose="020B0604020202090204" charset="0"/>
              </a:rPr>
              <a:t>Tiết kiệm kinh phí</a:t>
            </a:r>
            <a:endParaRPr lang="en-US" sz="1600" b="1">
              <a:solidFill>
                <a:srgbClr val="FF0000"/>
              </a:solidFill>
              <a:latin typeface="Arial Bold" panose="020B0604020202090204" charset="0"/>
              <a:cs typeface="Arial Bold" panose="020B0604020202090204" charset="0"/>
            </a:endParaRPr>
          </a:p>
        </p:txBody>
      </p:sp>
      <p:grpSp>
        <p:nvGrpSpPr>
          <p:cNvPr id="16" name="Group 15"/>
          <p:cNvGrpSpPr/>
          <p:nvPr/>
        </p:nvGrpSpPr>
        <p:grpSpPr>
          <a:xfrm>
            <a:off x="1255395" y="2068195"/>
            <a:ext cx="3150870" cy="3692525"/>
            <a:chOff x="1977" y="3257"/>
            <a:chExt cx="4962" cy="5815"/>
          </a:xfrm>
        </p:grpSpPr>
        <p:pic>
          <p:nvPicPr>
            <p:cNvPr id="10" name="Picture 9"/>
            <p:cNvPicPr>
              <a:picLocks noChangeAspect="1"/>
            </p:cNvPicPr>
            <p:nvPr/>
          </p:nvPicPr>
          <p:blipFill>
            <a:blip r:embed="rId1"/>
            <a:stretch>
              <a:fillRect/>
            </a:stretch>
          </p:blipFill>
          <p:spPr>
            <a:xfrm>
              <a:off x="1977" y="3257"/>
              <a:ext cx="4963" cy="3213"/>
            </a:xfrm>
            <a:prstGeom prst="rect">
              <a:avLst/>
            </a:prstGeom>
          </p:spPr>
        </p:pic>
        <p:sp>
          <p:nvSpPr>
            <p:cNvPr id="13" name="Text Box 12"/>
            <p:cNvSpPr txBox="1"/>
            <p:nvPr/>
          </p:nvSpPr>
          <p:spPr>
            <a:xfrm>
              <a:off x="2379" y="6488"/>
              <a:ext cx="4527" cy="2585"/>
            </a:xfrm>
            <a:prstGeom prst="rect">
              <a:avLst/>
            </a:prstGeom>
            <a:noFill/>
          </p:spPr>
          <p:txBody>
            <a:bodyPr wrap="square" rtlCol="0">
              <a:spAutoFit/>
            </a:bodyPr>
            <a:p>
              <a:pPr>
                <a:lnSpc>
                  <a:spcPct val="140000"/>
                </a:lnSpc>
              </a:pPr>
              <a:r>
                <a:rPr lang="en-US" sz="1200"/>
                <a:t>A. Phương án thay đất</a:t>
              </a:r>
              <a:endParaRPr lang="en-US" sz="1200"/>
            </a:p>
            <a:p>
              <a:pPr>
                <a:lnSpc>
                  <a:spcPct val="140000"/>
                </a:lnSpc>
              </a:pPr>
              <a:r>
                <a:rPr lang="en-US" sz="1200"/>
                <a:t>Thể tích đất đào bỏ là 47 m350 m3</a:t>
              </a:r>
              <a:endParaRPr lang="en-US" sz="1200"/>
            </a:p>
            <a:p>
              <a:pPr>
                <a:lnSpc>
                  <a:spcPct val="140000"/>
                </a:lnSpc>
              </a:pPr>
              <a:r>
                <a:rPr lang="en-US" sz="1200"/>
                <a:t>Kinh phí đất lấp thay thế 15 €/m3</a:t>
              </a:r>
              <a:endParaRPr lang="en-US" sz="1200"/>
            </a:p>
            <a:p>
              <a:pPr>
                <a:lnSpc>
                  <a:spcPct val="140000"/>
                </a:lnSpc>
              </a:pPr>
              <a:r>
                <a:rPr lang="en-US" sz="1200"/>
                <a:t>Tổng giá thành:</a:t>
              </a:r>
              <a:endParaRPr lang="en-US" sz="1200"/>
            </a:p>
            <a:p>
              <a:pPr>
                <a:lnSpc>
                  <a:spcPct val="140000"/>
                </a:lnSpc>
              </a:pPr>
              <a:r>
                <a:rPr lang="en-US" sz="1200"/>
                <a:t>	+ 1m: 750 €/1m</a:t>
              </a:r>
              <a:endParaRPr lang="en-US" sz="1200"/>
            </a:p>
            <a:p>
              <a:pPr>
                <a:lnSpc>
                  <a:spcPct val="140000"/>
                </a:lnSpc>
              </a:pPr>
              <a:r>
                <a:rPr lang="en-US" sz="1200"/>
                <a:t>	+ 100m: 75 000 €/100m</a:t>
              </a:r>
              <a:endParaRPr lang="en-US" sz="1200"/>
            </a:p>
          </p:txBody>
        </p:sp>
      </p:grpSp>
      <p:grpSp>
        <p:nvGrpSpPr>
          <p:cNvPr id="17" name="Group 16"/>
          <p:cNvGrpSpPr/>
          <p:nvPr/>
        </p:nvGrpSpPr>
        <p:grpSpPr>
          <a:xfrm>
            <a:off x="4511040" y="2157730"/>
            <a:ext cx="3218180" cy="3961130"/>
            <a:chOff x="7104" y="3398"/>
            <a:chExt cx="5068" cy="6238"/>
          </a:xfrm>
        </p:grpSpPr>
        <p:pic>
          <p:nvPicPr>
            <p:cNvPr id="11" name="Picture 10"/>
            <p:cNvPicPr>
              <a:picLocks noChangeAspect="1"/>
            </p:cNvPicPr>
            <p:nvPr/>
          </p:nvPicPr>
          <p:blipFill>
            <a:blip r:embed="rId2"/>
            <a:stretch>
              <a:fillRect/>
            </a:stretch>
          </p:blipFill>
          <p:spPr>
            <a:xfrm>
              <a:off x="7104" y="3398"/>
              <a:ext cx="5068" cy="3169"/>
            </a:xfrm>
            <a:prstGeom prst="rect">
              <a:avLst/>
            </a:prstGeom>
          </p:spPr>
        </p:pic>
        <p:sp>
          <p:nvSpPr>
            <p:cNvPr id="14" name="Text Box 13"/>
            <p:cNvSpPr txBox="1"/>
            <p:nvPr/>
          </p:nvSpPr>
          <p:spPr>
            <a:xfrm>
              <a:off x="7414" y="6584"/>
              <a:ext cx="4508" cy="3052"/>
            </a:xfrm>
            <a:prstGeom prst="rect">
              <a:avLst/>
            </a:prstGeom>
            <a:noFill/>
          </p:spPr>
          <p:txBody>
            <a:bodyPr wrap="square" rtlCol="0">
              <a:spAutoFit/>
            </a:bodyPr>
            <a:p>
              <a:r>
                <a:rPr lang="en-US" sz="1200"/>
                <a:t>B. Móng cọc có bè đệm</a:t>
              </a:r>
              <a:endParaRPr lang="en-US" sz="1200"/>
            </a:p>
            <a:p>
              <a:r>
                <a:rPr lang="en-US" sz="1200"/>
                <a:t>Cọc BTCT đường kính 250mm, dài 8m, khoảng cách 2m/cọc</a:t>
              </a:r>
              <a:endParaRPr lang="en-US" sz="1200"/>
            </a:p>
            <a:p>
              <a:r>
                <a:rPr lang="en-US" sz="1200"/>
                <a:t>Giá cọc 20 €/m x 8m=160 €</a:t>
              </a:r>
              <a:endParaRPr lang="en-US" sz="1200"/>
            </a:p>
            <a:p>
              <a:r>
                <a:rPr lang="en-US" sz="1200"/>
                <a:t> (160 x 6) €/2m = 480 €/m</a:t>
              </a:r>
              <a:endParaRPr lang="en-US" sz="1200"/>
            </a:p>
            <a:p>
              <a:r>
                <a:rPr lang="en-US" sz="1200"/>
                <a:t>Bè đệm h=250mm, 40 €/m2</a:t>
              </a:r>
              <a:endParaRPr lang="en-US" sz="1200"/>
            </a:p>
            <a:p>
              <a:r>
                <a:rPr lang="en-US" sz="1200"/>
                <a:t> 40 €/m2 x 10= 400 €/m</a:t>
              </a:r>
              <a:endParaRPr lang="en-US" sz="1200"/>
            </a:p>
            <a:p>
              <a:r>
                <a:rPr lang="en-US" sz="1200"/>
                <a:t>Tổng giá thành:</a:t>
              </a:r>
              <a:endParaRPr lang="en-US" sz="1200"/>
            </a:p>
            <a:p>
              <a:r>
                <a:rPr lang="en-US" sz="1200"/>
                <a:t>	+ 1m: 880 €/m</a:t>
              </a:r>
              <a:endParaRPr lang="en-US" sz="1200"/>
            </a:p>
            <a:p>
              <a:r>
                <a:rPr lang="en-US" sz="1200"/>
                <a:t>	+ 100m: 88 000 €/100m</a:t>
              </a:r>
              <a:endParaRPr lang="en-US" sz="1200"/>
            </a:p>
          </p:txBody>
        </p:sp>
      </p:grpSp>
      <p:grpSp>
        <p:nvGrpSpPr>
          <p:cNvPr id="18" name="Group 17"/>
          <p:cNvGrpSpPr/>
          <p:nvPr/>
        </p:nvGrpSpPr>
        <p:grpSpPr>
          <a:xfrm>
            <a:off x="8026400" y="2157730"/>
            <a:ext cx="3074670" cy="3632835"/>
            <a:chOff x="12640" y="3398"/>
            <a:chExt cx="4842" cy="5721"/>
          </a:xfrm>
        </p:grpSpPr>
        <p:pic>
          <p:nvPicPr>
            <p:cNvPr id="12" name="Picture 11"/>
            <p:cNvPicPr>
              <a:picLocks noChangeAspect="1"/>
            </p:cNvPicPr>
            <p:nvPr/>
          </p:nvPicPr>
          <p:blipFill>
            <a:blip r:embed="rId3"/>
            <a:stretch>
              <a:fillRect/>
            </a:stretch>
          </p:blipFill>
          <p:spPr>
            <a:xfrm>
              <a:off x="12640" y="3398"/>
              <a:ext cx="4842" cy="3027"/>
            </a:xfrm>
            <a:prstGeom prst="rect">
              <a:avLst/>
            </a:prstGeom>
          </p:spPr>
        </p:pic>
        <p:sp>
          <p:nvSpPr>
            <p:cNvPr id="15" name="Text Box 14"/>
            <p:cNvSpPr txBox="1"/>
            <p:nvPr/>
          </p:nvSpPr>
          <p:spPr>
            <a:xfrm>
              <a:off x="13150" y="6711"/>
              <a:ext cx="4332" cy="2409"/>
            </a:xfrm>
            <a:prstGeom prst="rect">
              <a:avLst/>
            </a:prstGeom>
            <a:solidFill>
              <a:schemeClr val="accent1">
                <a:lumMod val="20000"/>
                <a:lumOff val="80000"/>
              </a:schemeClr>
            </a:solidFill>
          </p:spPr>
          <p:txBody>
            <a:bodyPr wrap="square" rtlCol="0">
              <a:spAutoFit/>
            </a:bodyPr>
            <a:p>
              <a:pPr>
                <a:lnSpc>
                  <a:spcPct val="130000"/>
                </a:lnSpc>
              </a:pPr>
              <a:r>
                <a:rPr lang="en-US" sz="1200">
                  <a:solidFill>
                    <a:srgbClr val="FF0000"/>
                  </a:solidFill>
                </a:rPr>
                <a:t>C. Gia cố khối</a:t>
              </a:r>
              <a:endParaRPr lang="en-US" sz="1200">
                <a:solidFill>
                  <a:srgbClr val="FF0000"/>
                </a:solidFill>
              </a:endParaRPr>
            </a:p>
            <a:p>
              <a:pPr>
                <a:lnSpc>
                  <a:spcPct val="130000"/>
                </a:lnSpc>
              </a:pPr>
              <a:r>
                <a:rPr lang="en-US" sz="1200">
                  <a:solidFill>
                    <a:srgbClr val="FF0000"/>
                  </a:solidFill>
                </a:rPr>
                <a:t>Thể tích gia cố: 50 m3</a:t>
              </a:r>
              <a:endParaRPr lang="en-US" sz="1200">
                <a:solidFill>
                  <a:srgbClr val="FF0000"/>
                </a:solidFill>
              </a:endParaRPr>
            </a:p>
            <a:p>
              <a:pPr>
                <a:lnSpc>
                  <a:spcPct val="130000"/>
                </a:lnSpc>
              </a:pPr>
              <a:r>
                <a:rPr lang="en-US" sz="1200">
                  <a:solidFill>
                    <a:srgbClr val="FF0000"/>
                  </a:solidFill>
                </a:rPr>
                <a:t>Giá: 12 €/m3</a:t>
              </a:r>
              <a:endParaRPr lang="en-US" sz="1200">
                <a:solidFill>
                  <a:srgbClr val="FF0000"/>
                </a:solidFill>
              </a:endParaRPr>
            </a:p>
            <a:p>
              <a:pPr>
                <a:lnSpc>
                  <a:spcPct val="130000"/>
                </a:lnSpc>
              </a:pPr>
              <a:r>
                <a:rPr lang="en-US" sz="1200">
                  <a:solidFill>
                    <a:srgbClr val="FF0000"/>
                  </a:solidFill>
                </a:rPr>
                <a:t>Tổng giá: </a:t>
              </a:r>
              <a:endParaRPr lang="en-US" sz="1200">
                <a:solidFill>
                  <a:srgbClr val="FF0000"/>
                </a:solidFill>
              </a:endParaRPr>
            </a:p>
            <a:p>
              <a:pPr>
                <a:lnSpc>
                  <a:spcPct val="130000"/>
                </a:lnSpc>
              </a:pPr>
              <a:r>
                <a:rPr lang="en-US" sz="1200">
                  <a:solidFill>
                    <a:srgbClr val="FF0000"/>
                  </a:solidFill>
                </a:rPr>
                <a:t>	+ 1m: 600 €/m</a:t>
              </a:r>
              <a:endParaRPr lang="en-US" sz="1200">
                <a:solidFill>
                  <a:srgbClr val="FF0000"/>
                </a:solidFill>
              </a:endParaRPr>
            </a:p>
            <a:p>
              <a:pPr>
                <a:lnSpc>
                  <a:spcPct val="130000"/>
                </a:lnSpc>
              </a:pPr>
              <a:r>
                <a:rPr lang="en-US" sz="1200">
                  <a:solidFill>
                    <a:srgbClr val="FF0000"/>
                  </a:solidFill>
                </a:rPr>
                <a:t>	+ 100m: 66 000 €/100m</a:t>
              </a:r>
              <a:endParaRPr lang="en-US" sz="1200">
                <a:solidFill>
                  <a:srgbClr val="FF0000"/>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4910455" y="1575435"/>
            <a:ext cx="2889250" cy="337185"/>
          </a:xfrm>
          <a:prstGeom prst="rect">
            <a:avLst/>
          </a:prstGeom>
          <a:noFill/>
        </p:spPr>
        <p:txBody>
          <a:bodyPr wrap="square" rtlCol="0">
            <a:spAutoFit/>
          </a:bodyPr>
          <a:p>
            <a:pPr fontAlgn="auto">
              <a:spcBef>
                <a:spcPts val="600"/>
              </a:spcBef>
            </a:pPr>
            <a:r>
              <a:rPr lang="en-US" sz="1600" b="1">
                <a:solidFill>
                  <a:srgbClr val="FF0000"/>
                </a:solidFill>
                <a:latin typeface="Arial Bold" panose="020B0604020202090204" charset="0"/>
                <a:cs typeface="Arial Bold" panose="020B0604020202090204" charset="0"/>
              </a:rPr>
              <a:t>Một số dự án điển hình</a:t>
            </a:r>
            <a:endParaRPr lang="en-US" sz="1600" b="1">
              <a:solidFill>
                <a:srgbClr val="FF0000"/>
              </a:solidFill>
              <a:latin typeface="Arial Bold" panose="020B0604020202090204" charset="0"/>
              <a:cs typeface="Arial Bold" panose="020B0604020202090204" charset="0"/>
            </a:endParaRPr>
          </a:p>
        </p:txBody>
      </p:sp>
      <p:pic>
        <p:nvPicPr>
          <p:cNvPr id="2" name="Picture 1"/>
          <p:cNvPicPr>
            <a:picLocks noChangeAspect="1"/>
          </p:cNvPicPr>
          <p:nvPr/>
        </p:nvPicPr>
        <p:blipFill>
          <a:blip r:embed="rId1"/>
          <a:stretch>
            <a:fillRect/>
          </a:stretch>
        </p:blipFill>
        <p:spPr>
          <a:xfrm>
            <a:off x="893445" y="2273300"/>
            <a:ext cx="5236210" cy="3491230"/>
          </a:xfrm>
          <a:prstGeom prst="rect">
            <a:avLst/>
          </a:prstGeom>
        </p:spPr>
      </p:pic>
      <p:pic>
        <p:nvPicPr>
          <p:cNvPr id="5" name="Picture 4"/>
          <p:cNvPicPr>
            <a:picLocks noChangeAspect="1"/>
          </p:cNvPicPr>
          <p:nvPr/>
        </p:nvPicPr>
        <p:blipFill>
          <a:blip r:embed="rId2"/>
          <a:stretch>
            <a:fillRect/>
          </a:stretch>
        </p:blipFill>
        <p:spPr>
          <a:xfrm>
            <a:off x="6226810" y="2568575"/>
            <a:ext cx="5082540" cy="31388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4910455" y="1575435"/>
            <a:ext cx="2889250" cy="337185"/>
          </a:xfrm>
          <a:prstGeom prst="rect">
            <a:avLst/>
          </a:prstGeom>
          <a:noFill/>
        </p:spPr>
        <p:txBody>
          <a:bodyPr wrap="square" rtlCol="0">
            <a:spAutoFit/>
          </a:bodyPr>
          <a:p>
            <a:pPr fontAlgn="auto">
              <a:spcBef>
                <a:spcPts val="600"/>
              </a:spcBef>
            </a:pPr>
            <a:r>
              <a:rPr lang="en-US" sz="1600" b="1">
                <a:solidFill>
                  <a:srgbClr val="FF0000"/>
                </a:solidFill>
                <a:latin typeface="Arial Bold" panose="020B0604020202090204" charset="0"/>
                <a:cs typeface="Arial Bold" panose="020B0604020202090204" charset="0"/>
              </a:rPr>
              <a:t>Một số dự án điển hình</a:t>
            </a:r>
            <a:endParaRPr lang="en-US" sz="1600" b="1">
              <a:solidFill>
                <a:srgbClr val="FF0000"/>
              </a:solidFill>
              <a:latin typeface="Arial Bold" panose="020B0604020202090204" charset="0"/>
              <a:cs typeface="Arial Bold" panose="020B0604020202090204" charset="0"/>
            </a:endParaRPr>
          </a:p>
        </p:txBody>
      </p:sp>
      <p:pic>
        <p:nvPicPr>
          <p:cNvPr id="2" name="Picture 1"/>
          <p:cNvPicPr>
            <a:picLocks noChangeAspect="1"/>
          </p:cNvPicPr>
          <p:nvPr/>
        </p:nvPicPr>
        <p:blipFill>
          <a:blip r:embed="rId1"/>
          <a:stretch>
            <a:fillRect/>
          </a:stretch>
        </p:blipFill>
        <p:spPr>
          <a:xfrm>
            <a:off x="808990" y="2409190"/>
            <a:ext cx="4987290" cy="3331845"/>
          </a:xfrm>
          <a:prstGeom prst="rect">
            <a:avLst/>
          </a:prstGeom>
        </p:spPr>
      </p:pic>
      <p:pic>
        <p:nvPicPr>
          <p:cNvPr id="8" name="Picture 7"/>
          <p:cNvPicPr>
            <a:picLocks noChangeAspect="1"/>
          </p:cNvPicPr>
          <p:nvPr/>
        </p:nvPicPr>
        <p:blipFill>
          <a:blip r:embed="rId2"/>
          <a:stretch>
            <a:fillRect/>
          </a:stretch>
        </p:blipFill>
        <p:spPr>
          <a:xfrm>
            <a:off x="5879465" y="2373630"/>
            <a:ext cx="5394960" cy="33693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4910455" y="1575435"/>
            <a:ext cx="2889250" cy="337185"/>
          </a:xfrm>
          <a:prstGeom prst="rect">
            <a:avLst/>
          </a:prstGeom>
          <a:noFill/>
        </p:spPr>
        <p:txBody>
          <a:bodyPr wrap="square" rtlCol="0">
            <a:spAutoFit/>
          </a:bodyPr>
          <a:p>
            <a:pPr fontAlgn="auto">
              <a:spcBef>
                <a:spcPts val="600"/>
              </a:spcBef>
            </a:pPr>
            <a:r>
              <a:rPr lang="en-US" sz="1600" b="1">
                <a:solidFill>
                  <a:srgbClr val="FF0000"/>
                </a:solidFill>
                <a:latin typeface="Arial Bold" panose="020B0604020202090204" charset="0"/>
                <a:cs typeface="Arial Bold" panose="020B0604020202090204" charset="0"/>
              </a:rPr>
              <a:t>Một số dự án điển hình</a:t>
            </a:r>
            <a:endParaRPr lang="en-US" sz="1600" b="1">
              <a:solidFill>
                <a:srgbClr val="FF0000"/>
              </a:solidFill>
              <a:latin typeface="Arial Bold" panose="020B0604020202090204" charset="0"/>
              <a:cs typeface="Arial Bold" panose="020B0604020202090204" charset="0"/>
            </a:endParaRPr>
          </a:p>
        </p:txBody>
      </p:sp>
      <p:pic>
        <p:nvPicPr>
          <p:cNvPr id="2" name="Picture 1"/>
          <p:cNvPicPr>
            <a:picLocks noChangeAspect="1"/>
          </p:cNvPicPr>
          <p:nvPr/>
        </p:nvPicPr>
        <p:blipFill>
          <a:blip r:embed="rId1"/>
          <a:stretch>
            <a:fillRect/>
          </a:stretch>
        </p:blipFill>
        <p:spPr>
          <a:xfrm>
            <a:off x="918210" y="2404110"/>
            <a:ext cx="5159375" cy="3221990"/>
          </a:xfrm>
          <a:prstGeom prst="rect">
            <a:avLst/>
          </a:prstGeom>
        </p:spPr>
      </p:pic>
      <p:pic>
        <p:nvPicPr>
          <p:cNvPr id="8" name="Picture 7"/>
          <p:cNvPicPr>
            <a:picLocks noChangeAspect="1"/>
          </p:cNvPicPr>
          <p:nvPr/>
        </p:nvPicPr>
        <p:blipFill>
          <a:blip r:embed="rId2"/>
          <a:stretch>
            <a:fillRect/>
          </a:stretch>
        </p:blipFill>
        <p:spPr>
          <a:xfrm>
            <a:off x="6323965" y="2392680"/>
            <a:ext cx="4820285" cy="33629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4910455" y="1575435"/>
            <a:ext cx="2889250" cy="337185"/>
          </a:xfrm>
          <a:prstGeom prst="rect">
            <a:avLst/>
          </a:prstGeom>
          <a:noFill/>
        </p:spPr>
        <p:txBody>
          <a:bodyPr wrap="square" rtlCol="0">
            <a:spAutoFit/>
          </a:bodyPr>
          <a:p>
            <a:pPr fontAlgn="auto">
              <a:spcBef>
                <a:spcPts val="600"/>
              </a:spcBef>
            </a:pPr>
            <a:r>
              <a:rPr lang="en-US" sz="1600" b="1">
                <a:solidFill>
                  <a:srgbClr val="FF0000"/>
                </a:solidFill>
                <a:latin typeface="Arial Bold" panose="020B0604020202090204" charset="0"/>
                <a:cs typeface="Arial Bold" panose="020B0604020202090204" charset="0"/>
              </a:rPr>
              <a:t>Tài liệu tham khaỏ</a:t>
            </a:r>
            <a:endParaRPr lang="en-US" sz="1600" b="1">
              <a:solidFill>
                <a:srgbClr val="FF0000"/>
              </a:solidFill>
              <a:latin typeface="Arial Bold" panose="020B0604020202090204" charset="0"/>
              <a:cs typeface="Arial Bold" panose="020B0604020202090204" charset="0"/>
            </a:endParaRPr>
          </a:p>
        </p:txBody>
      </p:sp>
      <p:pic>
        <p:nvPicPr>
          <p:cNvPr id="2" name="Picture 1"/>
          <p:cNvPicPr>
            <a:picLocks noChangeAspect="1"/>
          </p:cNvPicPr>
          <p:nvPr/>
        </p:nvPicPr>
        <p:blipFill>
          <a:blip r:embed="rId1"/>
          <a:stretch>
            <a:fillRect/>
          </a:stretch>
        </p:blipFill>
        <p:spPr>
          <a:xfrm>
            <a:off x="5574030" y="2057400"/>
            <a:ext cx="5700395" cy="4017010"/>
          </a:xfrm>
          <a:prstGeom prst="rect">
            <a:avLst/>
          </a:prstGeom>
        </p:spPr>
      </p:pic>
      <p:pic>
        <p:nvPicPr>
          <p:cNvPr id="8" name="Picture 7"/>
          <p:cNvPicPr>
            <a:picLocks noChangeAspect="1"/>
          </p:cNvPicPr>
          <p:nvPr/>
        </p:nvPicPr>
        <p:blipFill>
          <a:blip r:embed="rId2"/>
          <a:stretch>
            <a:fillRect/>
          </a:stretch>
        </p:blipFill>
        <p:spPr>
          <a:xfrm>
            <a:off x="918210" y="2135505"/>
            <a:ext cx="4857115" cy="36760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23" name="Group 22"/>
          <p:cNvGrpSpPr/>
          <p:nvPr/>
        </p:nvGrpSpPr>
        <p:grpSpPr>
          <a:xfrm>
            <a:off x="1255395" y="1463040"/>
            <a:ext cx="4622800" cy="382270"/>
            <a:chOff x="1977" y="2304"/>
            <a:chExt cx="7280" cy="60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2579" y="2304"/>
              <a:ext cx="6679" cy="580"/>
            </a:xfrm>
            <a:prstGeom prst="rect">
              <a:avLst/>
            </a:prstGeom>
            <a:noFill/>
          </p:spPr>
          <p:txBody>
            <a:bodyPr wrap="square" rtlCol="0">
              <a:spAutoFit/>
            </a:bodyPr>
            <a:p>
              <a:r>
                <a:rPr lang="en-US" b="1">
                  <a:latin typeface="Arial Bold" panose="020B0604020202090204" charset="0"/>
                  <a:cs typeface="Arial Bold" panose="020B0604020202090204" charset="0"/>
                </a:rPr>
                <a:t>TRUNG QUỐC  </a:t>
              </a:r>
              <a:endParaRPr lang="en-US" b="1">
                <a:latin typeface="Arial Bold" panose="020B0604020202090204" charset="0"/>
                <a:cs typeface="Arial Bold" panose="020B0604020202090204" charset="0"/>
              </a:endParaRPr>
            </a:p>
          </p:txBody>
        </p:sp>
      </p:grpSp>
      <p:graphicFrame>
        <p:nvGraphicFramePr>
          <p:cNvPr id="22530" name="Table 22529"/>
          <p:cNvGraphicFramePr/>
          <p:nvPr>
            <p:custDataLst>
              <p:tags r:id="rId1"/>
            </p:custDataLst>
          </p:nvPr>
        </p:nvGraphicFramePr>
        <p:xfrm>
          <a:off x="3947795" y="2026285"/>
          <a:ext cx="7243445" cy="3903345"/>
        </p:xfrm>
        <a:graphic>
          <a:graphicData uri="http://schemas.openxmlformats.org/drawingml/2006/table">
            <a:tbl>
              <a:tblPr firstRow="1">
                <a:tableStyleId>{35758FB7-9AC5-4552-8A53-C91805E547FA}</a:tableStyleId>
              </a:tblPr>
              <a:tblGrid>
                <a:gridCol w="2352040"/>
                <a:gridCol w="1296035"/>
                <a:gridCol w="1891030"/>
                <a:gridCol w="1704340"/>
              </a:tblGrid>
              <a:tr h="250825">
                <a:tc rowSpan="2">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en-US" altLang="zh-CN" sz="1200" dirty="0"/>
                        <a:t>Chỉ tiêu</a:t>
                      </a:r>
                      <a:endParaRPr lang="en-US" altLang="zh-CN" sz="1200" dirty="0"/>
                    </a:p>
                  </a:txBody>
                  <a:tcPr marL="68580" marR="68580" marT="0" marB="0" anchor="ctr"/>
                </a:tc>
                <a:tc rowSpan="2">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en-US" altLang="zh-CN" sz="1200" dirty="0"/>
                        <a:t>Đất chưa gia cố</a:t>
                      </a:r>
                      <a:endParaRPr lang="en-US" altLang="zh-CN" sz="1200" dirty="0"/>
                    </a:p>
                  </a:txBody>
                  <a:tcPr marL="68580" marR="68580" marT="0" marB="0" anchor="ctr"/>
                </a:tc>
                <a:tc gridSpan="2">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en-US" altLang="zh-CN" sz="1200" dirty="0"/>
                        <a:t>Đất sau gia cố</a:t>
                      </a:r>
                      <a:endParaRPr lang="en-US" altLang="zh-CN" sz="1200" dirty="0"/>
                    </a:p>
                  </a:txBody>
                  <a:tcPr marL="68580" marR="68580" marT="0" marB="0" anchor="ctr"/>
                </a:tc>
                <a:tc hMerge="1">
                  <a:tcPr/>
                </a:tc>
              </a:tr>
              <a:tr h="501015">
                <a:tc vMerge="1">
                  <a:tcPr/>
                </a:tc>
                <a:tc vMerge="1">
                  <a:tcP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en-US" altLang="zh-CN" sz="1200" dirty="0"/>
                        <a:t>Hlượng nước thấp</a:t>
                      </a:r>
                      <a:endParaRPr lang="en-US" altLang="zh-CN"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en-US" altLang="zh-CN" sz="1200" dirty="0"/>
                        <a:t>Hlượng nước cao</a:t>
                      </a:r>
                      <a:endParaRPr lang="en-US" altLang="zh-CN" sz="1200" dirty="0"/>
                    </a:p>
                  </a:txBody>
                  <a:tcPr marL="68580" marR="68580" marT="0" marB="0" anchor="ctr"/>
                </a:tc>
              </a:tr>
              <a:tr h="250825">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Mật độ </a:t>
                      </a:r>
                      <a:r>
                        <a:rPr sz="1200" dirty="0"/>
                        <a:t>(ρ)</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1.5-1.7</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zh-CN" altLang="en-US" sz="1200" dirty="0"/>
                        <a:t>＞</a:t>
                      </a:r>
                      <a:r>
                        <a:rPr sz="1200" dirty="0"/>
                        <a:t>1.60</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&gt;1.35</a:t>
                      </a:r>
                      <a:endParaRPr lang="zh-CN" altLang="en-US" sz="1200" dirty="0"/>
                    </a:p>
                  </a:txBody>
                  <a:tcPr marL="68580" marR="68580" marT="0" marB="0" anchor="ctr"/>
                </a:tc>
              </a:tr>
              <a:tr h="25019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HL nước</a:t>
                      </a:r>
                      <a:r>
                        <a:rPr lang="zh-CN" altLang="en-US" sz="1200" dirty="0"/>
                        <a:t>（</a:t>
                      </a:r>
                      <a:r>
                        <a:rPr sz="1200" dirty="0"/>
                        <a:t>%</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solidFill>
                            <a:srgbClr val="FF0000"/>
                          </a:solidFill>
                        </a:rPr>
                        <a:t>45-</a:t>
                      </a:r>
                      <a:r>
                        <a:rPr lang="zh-CN" altLang="en-US" sz="1200" dirty="0">
                          <a:solidFill>
                            <a:srgbClr val="FF0000"/>
                          </a:solidFill>
                        </a:rPr>
                        <a:t>80</a:t>
                      </a:r>
                      <a:endParaRPr lang="zh-CN" altLang="en-US" sz="1200" dirty="0">
                        <a:solidFill>
                          <a:srgbClr val="FF0000"/>
                        </a:solidFill>
                      </a:endParaRPr>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solidFill>
                            <a:srgbClr val="FF0000"/>
                          </a:solidFill>
                        </a:rPr>
                        <a:t>35-45</a:t>
                      </a:r>
                      <a:endParaRPr lang="en-US" sz="1200" dirty="0">
                        <a:solidFill>
                          <a:srgbClr val="FF0000"/>
                        </a:solidFill>
                      </a:endParaRPr>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solidFill>
                            <a:srgbClr val="FF0000"/>
                          </a:solidFill>
                        </a:rPr>
                        <a:t>80-1</a:t>
                      </a:r>
                      <a:r>
                        <a:rPr lang="zh-CN" altLang="en-US" sz="1200" dirty="0">
                          <a:solidFill>
                            <a:srgbClr val="FF0000"/>
                          </a:solidFill>
                        </a:rPr>
                        <a:t>10</a:t>
                      </a:r>
                      <a:endParaRPr lang="zh-CN" altLang="en-US" sz="1200" dirty="0">
                        <a:solidFill>
                          <a:srgbClr val="FF0000"/>
                        </a:solidFill>
                      </a:endParaRPr>
                    </a:p>
                  </a:txBody>
                  <a:tcPr marL="68580" marR="68580" marT="0" marB="0" anchor="ctr"/>
                </a:tc>
              </a:tr>
              <a:tr h="250825">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Độ lỗ rỗng</a:t>
                      </a:r>
                      <a:r>
                        <a:rPr lang="zh-CN" altLang="en-US" sz="1200" dirty="0"/>
                        <a:t>（</a:t>
                      </a:r>
                      <a:r>
                        <a:rPr sz="1200" dirty="0"/>
                        <a:t>e</a:t>
                      </a:r>
                      <a:r>
                        <a:rPr sz="1200" baseline="-25000" dirty="0"/>
                        <a:t>0</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1.5-1.71</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0.9-1.3</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1.7-2.8</a:t>
                      </a:r>
                      <a:endParaRPr lang="zh-CN" altLang="en-US" sz="1200" dirty="0"/>
                    </a:p>
                  </a:txBody>
                  <a:tcPr marL="68580" marR="68580" marT="0" marB="0" anchor="ctr"/>
                </a:tc>
              </a:tr>
              <a:tr h="29845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Chỉ số chảy dẻo</a:t>
                      </a:r>
                      <a:r>
                        <a:rPr lang="zh-CN" altLang="en-US" sz="1200" dirty="0"/>
                        <a:t>（</a:t>
                      </a:r>
                      <a:r>
                        <a:rPr sz="1200" dirty="0"/>
                        <a:t>I</a:t>
                      </a:r>
                      <a:r>
                        <a:rPr sz="1200" baseline="-25000" dirty="0"/>
                        <a:t>L</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1.58-1.82</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zh-CN" altLang="en-US" sz="1200" dirty="0"/>
                        <a:t>＜</a:t>
                      </a:r>
                      <a:r>
                        <a:rPr sz="1200" dirty="0"/>
                        <a:t>0.25</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zh-CN" altLang="en-US" sz="1200" dirty="0"/>
                        <a:t>/</a:t>
                      </a:r>
                      <a:endParaRPr lang="zh-CN" altLang="en-US" sz="1200" dirty="0"/>
                    </a:p>
                  </a:txBody>
                  <a:tcPr marL="68580" marR="68580" marT="0" marB="0" anchor="ctr"/>
                </a:tc>
              </a:tr>
              <a:tr h="299085">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Chỉ số dẻo</a:t>
                      </a:r>
                      <a:r>
                        <a:rPr lang="zh-CN" altLang="en-US" sz="1200" dirty="0"/>
                        <a:t>（</a:t>
                      </a:r>
                      <a:r>
                        <a:rPr sz="1200" dirty="0"/>
                        <a:t>I</a:t>
                      </a:r>
                      <a:r>
                        <a:rPr sz="1200" baseline="-25000" dirty="0"/>
                        <a:t>P</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22.9-25.6</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14-21</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zh-CN" altLang="en-US" sz="1200" dirty="0"/>
                        <a:t>/</a:t>
                      </a:r>
                      <a:endParaRPr lang="zh-CN" altLang="en-US" sz="1200" dirty="0"/>
                    </a:p>
                  </a:txBody>
                  <a:tcPr marL="68580" marR="68580" marT="0" marB="0" anchor="ctr"/>
                </a:tc>
              </a:tr>
              <a:tr h="50165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Hệ số nén lún </a:t>
                      </a:r>
                      <a:r>
                        <a:rPr sz="1200" dirty="0"/>
                        <a:t>0.1-0.2</a:t>
                      </a:r>
                      <a:r>
                        <a:rPr lang="zh-CN" altLang="en-US" sz="1200" dirty="0"/>
                        <a:t>（</a:t>
                      </a:r>
                      <a:r>
                        <a:rPr sz="1200" dirty="0"/>
                        <a:t>MPa</a:t>
                      </a:r>
                      <a:r>
                        <a:rPr sz="1200" baseline="30000" dirty="0"/>
                        <a:t>-1</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1.01-1.68</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≤0.25</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lang="zh-CN" altLang="en-US" sz="1200" dirty="0"/>
                        <a:t>/</a:t>
                      </a:r>
                      <a:endParaRPr lang="zh-CN" altLang="en-US" sz="1200" dirty="0"/>
                    </a:p>
                  </a:txBody>
                  <a:tcPr marL="68580" marR="68580" marT="0" marB="0" anchor="ctr"/>
                </a:tc>
              </a:tr>
              <a:tr h="501015">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Mô đun nén lún </a:t>
                      </a:r>
                      <a:r>
                        <a:rPr sz="1200" dirty="0"/>
                        <a:t>0.1-0.2</a:t>
                      </a:r>
                      <a:r>
                        <a:rPr lang="zh-CN" altLang="en-US" sz="1200" dirty="0"/>
                        <a:t>（</a:t>
                      </a:r>
                      <a:r>
                        <a:rPr sz="1200" dirty="0"/>
                        <a:t>MPa</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1.51-2.57</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4-18</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3-9</a:t>
                      </a:r>
                      <a:endParaRPr lang="zh-CN" altLang="en-US" sz="1200" dirty="0"/>
                    </a:p>
                  </a:txBody>
                  <a:tcPr marL="68580" marR="68580" marT="0" marB="0" anchor="ctr"/>
                </a:tc>
              </a:tr>
              <a:tr h="250825">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sz="1200" dirty="0"/>
                        <a:t>C</a:t>
                      </a:r>
                      <a:r>
                        <a:rPr lang="zh-CN" altLang="en-US" sz="1200" dirty="0"/>
                        <a:t>（</a:t>
                      </a:r>
                      <a:r>
                        <a:rPr lang="en-US" altLang="zh-CN" sz="1200" dirty="0"/>
                        <a:t>kpa</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7-11</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30-90</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25-70</a:t>
                      </a:r>
                      <a:endParaRPr lang="zh-CN" altLang="en-US" sz="1200" dirty="0"/>
                    </a:p>
                  </a:txBody>
                  <a:tcPr marL="68580" marR="68580" marT="0" marB="0" anchor="ctr"/>
                </a:tc>
              </a:tr>
              <a:tr h="25019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φ</a:t>
                      </a:r>
                      <a:r>
                        <a:rPr lang="zh-CN" altLang="en-US" sz="1200" dirty="0"/>
                        <a:t>（</a:t>
                      </a:r>
                      <a:r>
                        <a:rPr lang="en-US" altLang="zh-CN" sz="1200" dirty="0"/>
                        <a:t>°</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3.5-6.5</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15-25</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10-25</a:t>
                      </a:r>
                      <a:endParaRPr lang="zh-CN" altLang="en-US" sz="1200" dirty="0"/>
                    </a:p>
                  </a:txBody>
                  <a:tcPr marL="68580" marR="68580" marT="0" marB="0" anchor="ctr"/>
                </a:tc>
              </a:tr>
              <a:tr h="29845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l" defTabSz="1219200" eaLnBrk="1" hangingPunct="1">
                        <a:lnSpc>
                          <a:spcPct val="100000"/>
                        </a:lnSpc>
                        <a:spcBef>
                          <a:spcPts val="0"/>
                        </a:spcBef>
                        <a:buFont typeface="Arial" panose="020B0604020202090204" pitchFamily="34" charset="0"/>
                        <a:buNone/>
                      </a:pPr>
                      <a:r>
                        <a:rPr lang="en-US" altLang="zh-CN" sz="1200" dirty="0"/>
                        <a:t>Hệ số thấm</a:t>
                      </a:r>
                      <a:r>
                        <a:rPr lang="zh-CN" altLang="en-US" sz="1200" dirty="0"/>
                        <a:t>（</a:t>
                      </a:r>
                      <a:r>
                        <a:rPr lang="en-US" altLang="zh-CN" sz="1200" dirty="0"/>
                        <a:t>cm/s</a:t>
                      </a:r>
                      <a:r>
                        <a:rPr lang="zh-CN" altLang="en-US" sz="1200" dirty="0"/>
                        <a:t>）</a:t>
                      </a:r>
                      <a:endParaRPr lang="zh-CN" altLang="en-US" sz="12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10</a:t>
                      </a:r>
                      <a:r>
                        <a:rPr sz="1200" baseline="30000" dirty="0"/>
                        <a:t>-4</a:t>
                      </a:r>
                      <a:r>
                        <a:rPr sz="1200" dirty="0"/>
                        <a:t>-10</a:t>
                      </a:r>
                      <a:r>
                        <a:rPr sz="1200" baseline="30000" dirty="0"/>
                        <a:t>-8</a:t>
                      </a:r>
                      <a:endParaRPr lang="zh-CN" altLang="en-US" sz="1200" baseline="300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≤10</a:t>
                      </a:r>
                      <a:r>
                        <a:rPr sz="1200" baseline="30000" dirty="0"/>
                        <a:t>-6</a:t>
                      </a:r>
                      <a:endParaRPr lang="zh-CN" altLang="en-US" sz="1200" baseline="30000" dirty="0"/>
                    </a:p>
                  </a:txBody>
                  <a:tcPr marL="68580" marR="68580" marT="0" marB="0" anchor="ct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chemeClr val="tx1"/>
                          </a:solidFill>
                          <a:latin typeface="Arial" panose="020B0604020202090204" pitchFamily="34" charset="0"/>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90204" pitchFamily="34" charset="0"/>
                          <a:ea typeface="+mn-ea"/>
                          <a:cs typeface="+mn-cs"/>
                        </a:defRPr>
                      </a:lvl5pPr>
                    </a:lstStyle>
                    <a:p>
                      <a:pPr lvl="0" algn="ctr" defTabSz="1219200" eaLnBrk="1" hangingPunct="1">
                        <a:lnSpc>
                          <a:spcPct val="100000"/>
                        </a:lnSpc>
                        <a:spcBef>
                          <a:spcPts val="0"/>
                        </a:spcBef>
                        <a:buFont typeface="Arial" panose="020B0604020202090204" pitchFamily="34" charset="0"/>
                        <a:buNone/>
                      </a:pPr>
                      <a:r>
                        <a:rPr sz="1200" dirty="0"/>
                        <a:t>10</a:t>
                      </a:r>
                      <a:r>
                        <a:rPr sz="1200" baseline="30000" dirty="0"/>
                        <a:t>-6</a:t>
                      </a:r>
                      <a:r>
                        <a:rPr sz="1200" dirty="0"/>
                        <a:t>-10</a:t>
                      </a:r>
                      <a:r>
                        <a:rPr sz="1200" baseline="30000" dirty="0"/>
                        <a:t>-8</a:t>
                      </a:r>
                      <a:endParaRPr lang="zh-CN" altLang="en-US" sz="1200" baseline="30000" dirty="0"/>
                    </a:p>
                  </a:txBody>
                  <a:tcPr marL="68580" marR="68580" marT="0" marB="0" anchor="ctr"/>
                </a:tc>
              </a:tr>
            </a:tbl>
          </a:graphicData>
        </a:graphic>
      </p:graphicFrame>
      <p:grpSp>
        <p:nvGrpSpPr>
          <p:cNvPr id="57" name="Group 56"/>
          <p:cNvGrpSpPr/>
          <p:nvPr/>
        </p:nvGrpSpPr>
        <p:grpSpPr>
          <a:xfrm>
            <a:off x="1165225" y="1943100"/>
            <a:ext cx="2513330" cy="4027805"/>
            <a:chOff x="1835" y="3060"/>
            <a:chExt cx="3958" cy="6343"/>
          </a:xfrm>
        </p:grpSpPr>
        <p:grpSp>
          <p:nvGrpSpPr>
            <p:cNvPr id="40" name="Group 5"/>
            <p:cNvGrpSpPr/>
            <p:nvPr/>
          </p:nvGrpSpPr>
          <p:grpSpPr>
            <a:xfrm>
              <a:off x="2005" y="3060"/>
              <a:ext cx="3745" cy="3688"/>
              <a:chOff x="-31" y="-28"/>
              <a:chExt cx="1761" cy="1197"/>
            </a:xfrm>
          </p:grpSpPr>
          <p:sp>
            <p:nvSpPr>
              <p:cNvPr id="41" name="Oval 6"/>
              <p:cNvSpPr/>
              <p:nvPr/>
            </p:nvSpPr>
            <p:spPr>
              <a:xfrm>
                <a:off x="210" y="752"/>
                <a:ext cx="1520" cy="417"/>
              </a:xfrm>
              <a:prstGeom prst="ellipse">
                <a:avLst/>
              </a:prstGeom>
              <a:solidFill>
                <a:srgbClr val="C0C0C0">
                  <a:alpha val="79999"/>
                </a:srgbClr>
              </a:solidFill>
              <a:ln w="9525">
                <a:noFill/>
              </a:ln>
            </p:spPr>
            <p:txBody>
              <a:bodyPr vert="eaVert" wrap="none" lIns="70008" tIns="35242" rIns="70008" bIns="35242" anchor="ctr"/>
              <a:p>
                <a:pPr eaLnBrk="1" hangingPunct="1"/>
                <a:endParaRPr lang="en-US" altLang="zh-CN" sz="1300" b="0" dirty="0">
                  <a:solidFill>
                    <a:srgbClr val="000000"/>
                  </a:solidFill>
                  <a:latin typeface="Times New Roman" panose="02020503050405090304" charset="0"/>
                  <a:ea typeface="微软雅黑" panose="020B0503020204020204" pitchFamily="34" charset="-122"/>
                </a:endParaRPr>
              </a:p>
            </p:txBody>
          </p:sp>
          <p:sp>
            <p:nvSpPr>
              <p:cNvPr id="42" name="Oval 7"/>
              <p:cNvSpPr/>
              <p:nvPr/>
            </p:nvSpPr>
            <p:spPr>
              <a:xfrm rot="-998298">
                <a:off x="11" y="86"/>
                <a:ext cx="1575" cy="950"/>
              </a:xfrm>
              <a:prstGeom prst="ellipse">
                <a:avLst/>
              </a:prstGeom>
              <a:gradFill rotWithShape="0">
                <a:gsLst>
                  <a:gs pos="0">
                    <a:srgbClr val="808080"/>
                  </a:gs>
                  <a:gs pos="50000">
                    <a:srgbClr val="AEAEAE"/>
                  </a:gs>
                  <a:gs pos="100000">
                    <a:srgbClr val="808080"/>
                  </a:gs>
                </a:gsLst>
                <a:lin ang="0" scaled="1"/>
                <a:tileRect/>
              </a:gradFill>
              <a:ln w="9525">
                <a:noFill/>
              </a:ln>
            </p:spPr>
            <p:txBody>
              <a:bodyPr wrap="none" anchor="ctr"/>
              <a:p>
                <a:pPr eaLnBrk="1" hangingPunct="1"/>
                <a:endParaRPr lang="en-US" altLang="zh-CN" sz="1300" b="0" dirty="0">
                  <a:solidFill>
                    <a:srgbClr val="000000"/>
                  </a:solidFill>
                  <a:latin typeface="Times New Roman" panose="02020503050405090304" charset="0"/>
                  <a:ea typeface="微软雅黑" panose="020B0503020204020204" pitchFamily="34" charset="-122"/>
                </a:endParaRPr>
              </a:p>
            </p:txBody>
          </p:sp>
          <p:sp>
            <p:nvSpPr>
              <p:cNvPr id="43" name="Oval 8"/>
              <p:cNvSpPr/>
              <p:nvPr/>
            </p:nvSpPr>
            <p:spPr>
              <a:xfrm rot="-998298">
                <a:off x="27" y="35"/>
                <a:ext cx="1520" cy="921"/>
              </a:xfrm>
              <a:prstGeom prst="ellipse">
                <a:avLst/>
              </a:prstGeom>
              <a:gradFill rotWithShape="1">
                <a:gsLst>
                  <a:gs pos="0">
                    <a:srgbClr val="2791BB"/>
                  </a:gs>
                  <a:gs pos="100000">
                    <a:srgbClr val="000000"/>
                  </a:gs>
                </a:gsLst>
                <a:lin ang="2700000" scaled="1"/>
                <a:tileRect/>
              </a:gradFill>
              <a:ln w="9525">
                <a:noFill/>
              </a:ln>
            </p:spPr>
            <p:txBody>
              <a:bodyPr wrap="none" anchor="ctr"/>
              <a:p>
                <a:pPr eaLnBrk="1" hangingPunct="1"/>
                <a:endParaRPr lang="en-US" altLang="zh-CN" sz="1300" b="0" dirty="0">
                  <a:solidFill>
                    <a:srgbClr val="000000"/>
                  </a:solidFill>
                  <a:latin typeface="Times New Roman" panose="02020503050405090304" charset="0"/>
                  <a:ea typeface="微软雅黑" panose="020B0503020204020204" pitchFamily="34" charset="-122"/>
                </a:endParaRPr>
              </a:p>
            </p:txBody>
          </p:sp>
          <p:sp>
            <p:nvSpPr>
              <p:cNvPr id="44" name="Arc 9"/>
              <p:cNvSpPr/>
              <p:nvPr/>
            </p:nvSpPr>
            <p:spPr>
              <a:xfrm rot="-998298">
                <a:off x="780" y="9"/>
                <a:ext cx="779" cy="620"/>
              </a:xfrm>
              <a:custGeom>
                <a:avLst/>
                <a:gdLst/>
                <a:ahLst/>
                <a:cxnLst>
                  <a:cxn ang="0">
                    <a:pos x="17" y="0"/>
                  </a:cxn>
                  <a:cxn ang="0">
                    <a:pos x="28" y="8"/>
                  </a:cxn>
                  <a:cxn ang="0">
                    <a:pos x="23" y="13"/>
                  </a:cxn>
                  <a:cxn ang="0">
                    <a:pos x="17" y="0"/>
                  </a:cxn>
                  <a:cxn ang="0">
                    <a:pos x="28" y="8"/>
                  </a:cxn>
                  <a:cxn ang="0">
                    <a:pos x="23" y="13"/>
                  </a:cxn>
                  <a:cxn ang="0">
                    <a:pos x="0" y="8"/>
                  </a:cxn>
                </a:cxnLst>
                <a:rect l="0" t="0" r="0" b="0"/>
                <a:pathLst>
                  <a:path w="21600" h="29046" fill="none">
                    <a:moveTo>
                      <a:pt x="13190" y="-1"/>
                    </a:moveTo>
                    <a:cubicBezTo>
                      <a:pt x="18493" y="4089"/>
                      <a:pt x="21600" y="10407"/>
                      <a:pt x="21600" y="17105"/>
                    </a:cubicBezTo>
                    <a:cubicBezTo>
                      <a:pt x="21600" y="21352"/>
                      <a:pt x="20347" y="25506"/>
                      <a:pt x="17999" y="29046"/>
                    </a:cubicBezTo>
                  </a:path>
                  <a:path w="21600" h="29046" stroke="0">
                    <a:moveTo>
                      <a:pt x="13190" y="-1"/>
                    </a:moveTo>
                    <a:cubicBezTo>
                      <a:pt x="18493" y="4089"/>
                      <a:pt x="21600" y="10407"/>
                      <a:pt x="21600" y="17105"/>
                    </a:cubicBezTo>
                    <a:cubicBezTo>
                      <a:pt x="21600" y="21352"/>
                      <a:pt x="20347" y="25506"/>
                      <a:pt x="17999" y="29046"/>
                    </a:cubicBezTo>
                    <a:lnTo>
                      <a:pt x="0" y="17105"/>
                    </a:lnTo>
                    <a:lnTo>
                      <a:pt x="13190" y="-1"/>
                    </a:lnTo>
                    <a:close/>
                  </a:path>
                </a:pathLst>
              </a:custGeom>
              <a:gradFill rotWithShape="1">
                <a:gsLst>
                  <a:gs pos="0">
                    <a:srgbClr val="0563C1"/>
                  </a:gs>
                  <a:gs pos="100000">
                    <a:srgbClr val="5DBEBE"/>
                  </a:gs>
                </a:gsLst>
                <a:lin ang="5400000" scaled="1"/>
                <a:tileRect/>
              </a:gra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1">
                  <a:ln>
                    <a:noFill/>
                  </a:ln>
                  <a:solidFill>
                    <a:sysClr val="windowText" lastClr="000000"/>
                  </a:solidFill>
                  <a:effectLst/>
                  <a:uLnTx/>
                  <a:uFillTx/>
                  <a:latin typeface="Times New Roman" panose="02020503050405090304" charset="0"/>
                  <a:ea typeface="+mn-ea"/>
                  <a:cs typeface="Times New Roman" panose="02020503050405090304" charset="0"/>
                </a:endParaRPr>
              </a:p>
            </p:txBody>
          </p:sp>
          <p:sp>
            <p:nvSpPr>
              <p:cNvPr id="45" name="Arc 10"/>
              <p:cNvSpPr/>
              <p:nvPr/>
            </p:nvSpPr>
            <p:spPr>
              <a:xfrm rot="-998297" flipH="1">
                <a:off x="175" y="561"/>
                <a:ext cx="897" cy="465"/>
              </a:xfrm>
              <a:custGeom>
                <a:avLst/>
                <a:gdLst/>
                <a:ahLst/>
                <a:cxnLst>
                  <a:cxn ang="0">
                    <a:pos x="32" y="1"/>
                  </a:cxn>
                  <a:cxn ang="0">
                    <a:pos x="5" y="10"/>
                  </a:cxn>
                  <a:cxn ang="0">
                    <a:pos x="0" y="10"/>
                  </a:cxn>
                  <a:cxn ang="0">
                    <a:pos x="32" y="1"/>
                  </a:cxn>
                  <a:cxn ang="0">
                    <a:pos x="5" y="10"/>
                  </a:cxn>
                  <a:cxn ang="0">
                    <a:pos x="0" y="10"/>
                  </a:cxn>
                  <a:cxn ang="0">
                    <a:pos x="5" y="0"/>
                  </a:cxn>
                </a:cxnLst>
                <a:rect l="0" t="0" r="0" b="0"/>
                <a:pathLst>
                  <a:path w="25114" h="21600" fill="none">
                    <a:moveTo>
                      <a:pt x="25114" y="2497"/>
                    </a:moveTo>
                    <a:cubicBezTo>
                      <a:pt x="23846" y="13386"/>
                      <a:pt x="14622" y="21599"/>
                      <a:pt x="3659" y="21600"/>
                    </a:cubicBezTo>
                    <a:cubicBezTo>
                      <a:pt x="2432" y="21600"/>
                      <a:pt x="1208" y="21495"/>
                      <a:pt x="0" y="21287"/>
                    </a:cubicBezTo>
                  </a:path>
                  <a:path w="25114" h="21600" stroke="0">
                    <a:moveTo>
                      <a:pt x="25114" y="2497"/>
                    </a:moveTo>
                    <a:cubicBezTo>
                      <a:pt x="23846" y="13386"/>
                      <a:pt x="14622" y="21599"/>
                      <a:pt x="3659" y="21600"/>
                    </a:cubicBezTo>
                    <a:cubicBezTo>
                      <a:pt x="2432" y="21600"/>
                      <a:pt x="1208" y="21495"/>
                      <a:pt x="0" y="21287"/>
                    </a:cubicBezTo>
                    <a:lnTo>
                      <a:pt x="3659" y="0"/>
                    </a:lnTo>
                    <a:lnTo>
                      <a:pt x="25114" y="2497"/>
                    </a:lnTo>
                    <a:close/>
                  </a:path>
                </a:pathLst>
              </a:custGeom>
              <a:gradFill rotWithShape="1">
                <a:gsLst>
                  <a:gs pos="0">
                    <a:srgbClr val="839C9E"/>
                  </a:gs>
                  <a:gs pos="100000">
                    <a:srgbClr val="365FAA"/>
                  </a:gs>
                </a:gsLst>
                <a:lin ang="2700000" scaled="1"/>
                <a:tileRect/>
              </a:gra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1">
                  <a:ln>
                    <a:noFill/>
                  </a:ln>
                  <a:solidFill>
                    <a:sysClr val="windowText" lastClr="000000"/>
                  </a:solidFill>
                  <a:effectLst/>
                  <a:uLnTx/>
                  <a:uFillTx/>
                  <a:latin typeface="Times New Roman" panose="02020503050405090304" charset="0"/>
                  <a:ea typeface="+mn-ea"/>
                  <a:cs typeface="Times New Roman" panose="02020503050405090304" charset="0"/>
                </a:endParaRPr>
              </a:p>
            </p:txBody>
          </p:sp>
          <p:sp>
            <p:nvSpPr>
              <p:cNvPr id="46" name="Arc 11"/>
              <p:cNvSpPr/>
              <p:nvPr/>
            </p:nvSpPr>
            <p:spPr>
              <a:xfrm rot="-998298">
                <a:off x="361" y="-28"/>
                <a:ext cx="883" cy="490"/>
              </a:xfrm>
              <a:custGeom>
                <a:avLst/>
                <a:gdLst/>
                <a:ahLst/>
                <a:cxnLst>
                  <a:cxn ang="0">
                    <a:pos x="0" y="1"/>
                  </a:cxn>
                  <a:cxn ang="0">
                    <a:pos x="13" y="0"/>
                  </a:cxn>
                  <a:cxn ang="0">
                    <a:pos x="32" y="2"/>
                  </a:cxn>
                  <a:cxn ang="0">
                    <a:pos x="0" y="1"/>
                  </a:cxn>
                  <a:cxn ang="0">
                    <a:pos x="13" y="0"/>
                  </a:cxn>
                  <a:cxn ang="0">
                    <a:pos x="32" y="2"/>
                  </a:cxn>
                  <a:cxn ang="0">
                    <a:pos x="13" y="9"/>
                  </a:cxn>
                </a:cxnLst>
                <a:rect l="0" t="0" r="0" b="0"/>
                <a:pathLst>
                  <a:path w="24549" h="21600" fill="none">
                    <a:moveTo>
                      <a:pt x="0" y="2373"/>
                    </a:moveTo>
                    <a:cubicBezTo>
                      <a:pt x="3046" y="813"/>
                      <a:pt x="6420" y="-1"/>
                      <a:pt x="9843" y="0"/>
                    </a:cubicBezTo>
                    <a:cubicBezTo>
                      <a:pt x="15299" y="0"/>
                      <a:pt x="20553" y="2064"/>
                      <a:pt x="24549" y="5779"/>
                    </a:cubicBezTo>
                  </a:path>
                  <a:path w="24549" h="21600" stroke="0">
                    <a:moveTo>
                      <a:pt x="0" y="2373"/>
                    </a:moveTo>
                    <a:cubicBezTo>
                      <a:pt x="3046" y="813"/>
                      <a:pt x="6420" y="-1"/>
                      <a:pt x="9843" y="0"/>
                    </a:cubicBezTo>
                    <a:cubicBezTo>
                      <a:pt x="15299" y="0"/>
                      <a:pt x="20553" y="2064"/>
                      <a:pt x="24549" y="5779"/>
                    </a:cubicBezTo>
                    <a:lnTo>
                      <a:pt x="9843" y="21600"/>
                    </a:lnTo>
                    <a:lnTo>
                      <a:pt x="0" y="2373"/>
                    </a:lnTo>
                    <a:close/>
                  </a:path>
                </a:pathLst>
              </a:custGeom>
              <a:gradFill rotWithShape="1">
                <a:gsLst>
                  <a:gs pos="0">
                    <a:srgbClr val="0563C1"/>
                  </a:gs>
                  <a:gs pos="100000">
                    <a:srgbClr val="006F6F"/>
                  </a:gs>
                </a:gsLst>
                <a:lin ang="2700000" scaled="1"/>
                <a:tileRect/>
              </a:gra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1">
                  <a:ln>
                    <a:noFill/>
                  </a:ln>
                  <a:solidFill>
                    <a:sysClr val="windowText" lastClr="000000"/>
                  </a:solidFill>
                  <a:effectLst/>
                  <a:uLnTx/>
                  <a:uFillTx/>
                  <a:latin typeface="Times New Roman" panose="02020503050405090304" charset="0"/>
                  <a:ea typeface="+mn-ea"/>
                  <a:cs typeface="Times New Roman" panose="02020503050405090304" charset="0"/>
                </a:endParaRPr>
              </a:p>
            </p:txBody>
          </p:sp>
          <p:sp>
            <p:nvSpPr>
              <p:cNvPr id="47" name="Arc 12"/>
              <p:cNvSpPr/>
              <p:nvPr/>
            </p:nvSpPr>
            <p:spPr>
              <a:xfrm rot="-998297" flipH="1">
                <a:off x="-31" y="128"/>
                <a:ext cx="779" cy="651"/>
              </a:xfrm>
              <a:custGeom>
                <a:avLst/>
                <a:gdLst/>
                <a:ahLst/>
                <a:cxnLst>
                  <a:cxn ang="0">
                    <a:pos x="11" y="0"/>
                  </a:cxn>
                  <a:cxn ang="0">
                    <a:pos x="28" y="9"/>
                  </a:cxn>
                  <a:cxn ang="0">
                    <a:pos x="25" y="14"/>
                  </a:cxn>
                  <a:cxn ang="0">
                    <a:pos x="11" y="0"/>
                  </a:cxn>
                  <a:cxn ang="0">
                    <a:pos x="28" y="9"/>
                  </a:cxn>
                  <a:cxn ang="0">
                    <a:pos x="25" y="14"/>
                  </a:cxn>
                  <a:cxn ang="0">
                    <a:pos x="0" y="9"/>
                  </a:cxn>
                </a:cxnLst>
                <a:rect l="0" t="0" r="0" b="0"/>
                <a:pathLst>
                  <a:path w="21600" h="30468" fill="none">
                    <a:moveTo>
                      <a:pt x="8291" y="0"/>
                    </a:moveTo>
                    <a:cubicBezTo>
                      <a:pt x="16349" y="3349"/>
                      <a:pt x="21600" y="11218"/>
                      <a:pt x="21600" y="19945"/>
                    </a:cubicBezTo>
                    <a:cubicBezTo>
                      <a:pt x="21600" y="23628"/>
                      <a:pt x="20657" y="27251"/>
                      <a:pt x="18863" y="30468"/>
                    </a:cubicBezTo>
                  </a:path>
                  <a:path w="21600" h="30468" stroke="0">
                    <a:moveTo>
                      <a:pt x="8291" y="0"/>
                    </a:moveTo>
                    <a:cubicBezTo>
                      <a:pt x="16349" y="3349"/>
                      <a:pt x="21600" y="11218"/>
                      <a:pt x="21600" y="19945"/>
                    </a:cubicBezTo>
                    <a:cubicBezTo>
                      <a:pt x="21600" y="23628"/>
                      <a:pt x="20657" y="27251"/>
                      <a:pt x="18863" y="30468"/>
                    </a:cubicBezTo>
                    <a:lnTo>
                      <a:pt x="0" y="19945"/>
                    </a:lnTo>
                    <a:lnTo>
                      <a:pt x="8291" y="0"/>
                    </a:lnTo>
                    <a:close/>
                  </a:path>
                </a:pathLst>
              </a:custGeom>
              <a:gradFill rotWithShape="1">
                <a:gsLst>
                  <a:gs pos="0">
                    <a:srgbClr val="FF9933"/>
                  </a:gs>
                  <a:gs pos="100000">
                    <a:srgbClr val="764718"/>
                  </a:gs>
                </a:gsLst>
                <a:lin ang="2700000" scaled="1"/>
                <a:tileRect/>
              </a:gra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1">
                  <a:ln>
                    <a:noFill/>
                  </a:ln>
                  <a:solidFill>
                    <a:sysClr val="windowText" lastClr="000000"/>
                  </a:solidFill>
                  <a:effectLst/>
                  <a:uLnTx/>
                  <a:uFillTx/>
                  <a:latin typeface="Times New Roman" panose="02020503050405090304" charset="0"/>
                  <a:ea typeface="+mn-ea"/>
                  <a:cs typeface="Times New Roman" panose="02020503050405090304" charset="0"/>
                </a:endParaRPr>
              </a:p>
            </p:txBody>
          </p:sp>
          <p:sp>
            <p:nvSpPr>
              <p:cNvPr id="48" name="Arc 14"/>
              <p:cNvSpPr/>
              <p:nvPr/>
            </p:nvSpPr>
            <p:spPr>
              <a:xfrm rot="-1060796">
                <a:off x="814" y="331"/>
                <a:ext cx="746" cy="584"/>
              </a:xfrm>
              <a:custGeom>
                <a:avLst/>
                <a:gdLst/>
                <a:ahLst/>
                <a:cxnLst>
                  <a:cxn ang="0">
                    <a:pos x="31" y="9"/>
                  </a:cxn>
                  <a:cxn ang="0">
                    <a:pos x="6" y="16"/>
                  </a:cxn>
                  <a:cxn ang="0">
                    <a:pos x="31" y="9"/>
                  </a:cxn>
                  <a:cxn ang="0">
                    <a:pos x="6" y="16"/>
                  </a:cxn>
                  <a:cxn ang="0">
                    <a:pos x="0" y="0"/>
                  </a:cxn>
                </a:cxnLst>
                <a:rect l="0" t="0" r="0" b="0"/>
                <a:pathLst>
                  <a:path w="18016" h="21282" fill="none">
                    <a:moveTo>
                      <a:pt x="18016" y="11915"/>
                    </a:moveTo>
                    <a:cubicBezTo>
                      <a:pt x="14735" y="16875"/>
                      <a:pt x="9554" y="20264"/>
                      <a:pt x="3694" y="21281"/>
                    </a:cubicBezTo>
                  </a:path>
                  <a:path w="18016" h="21282" stroke="0">
                    <a:moveTo>
                      <a:pt x="18016" y="11915"/>
                    </a:moveTo>
                    <a:cubicBezTo>
                      <a:pt x="14735" y="16875"/>
                      <a:pt x="9554" y="20264"/>
                      <a:pt x="3694" y="21281"/>
                    </a:cubicBezTo>
                    <a:lnTo>
                      <a:pt x="0" y="0"/>
                    </a:lnTo>
                    <a:lnTo>
                      <a:pt x="18016" y="11915"/>
                    </a:lnTo>
                    <a:close/>
                  </a:path>
                </a:pathLst>
              </a:custGeom>
              <a:gradFill rotWithShape="1">
                <a:gsLst>
                  <a:gs pos="0">
                    <a:srgbClr val="CC99FF"/>
                  </a:gs>
                  <a:gs pos="100000">
                    <a:srgbClr val="5E4776"/>
                  </a:gs>
                </a:gsLst>
                <a:lin ang="2700000" scaled="1"/>
                <a:tileRect/>
              </a:gra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1">
                  <a:ln>
                    <a:noFill/>
                  </a:ln>
                  <a:solidFill>
                    <a:sysClr val="windowText" lastClr="000000"/>
                  </a:solidFill>
                  <a:effectLst/>
                  <a:uLnTx/>
                  <a:uFillTx/>
                  <a:latin typeface="Times New Roman" panose="02020503050405090304" charset="0"/>
                  <a:ea typeface="+mn-ea"/>
                  <a:cs typeface="Times New Roman" panose="02020503050405090304" charset="0"/>
                </a:endParaRPr>
              </a:p>
            </p:txBody>
          </p:sp>
          <p:sp>
            <p:nvSpPr>
              <p:cNvPr id="49" name="Oval 16"/>
              <p:cNvSpPr/>
              <p:nvPr/>
            </p:nvSpPr>
            <p:spPr>
              <a:xfrm rot="-998298">
                <a:off x="426" y="260"/>
                <a:ext cx="737" cy="421"/>
              </a:xfrm>
              <a:prstGeom prst="ellipse">
                <a:avLst/>
              </a:prstGeom>
              <a:gradFill rotWithShape="0">
                <a:gsLst>
                  <a:gs pos="0">
                    <a:srgbClr val="000000"/>
                  </a:gs>
                  <a:gs pos="50000">
                    <a:srgbClr val="C1C1C1"/>
                  </a:gs>
                  <a:gs pos="100000">
                    <a:srgbClr val="000000"/>
                  </a:gs>
                </a:gsLst>
                <a:lin ang="0" scaled="1"/>
                <a:tileRect/>
              </a:gradFill>
              <a:ln w="9525">
                <a:noFill/>
              </a:ln>
            </p:spPr>
            <p:txBody>
              <a:bodyPr wrap="none" anchor="ctr"/>
              <a:p>
                <a:pPr eaLnBrk="1" hangingPunct="1"/>
                <a:endParaRPr lang="en-US" altLang="zh-CN" sz="1300" b="0" dirty="0">
                  <a:solidFill>
                    <a:srgbClr val="000000"/>
                  </a:solidFill>
                  <a:latin typeface="Times New Roman" panose="02020503050405090304" charset="0"/>
                  <a:ea typeface="微软雅黑" panose="020B0503020204020204" pitchFamily="34" charset="-122"/>
                </a:endParaRPr>
              </a:p>
            </p:txBody>
          </p:sp>
          <p:sp>
            <p:nvSpPr>
              <p:cNvPr id="50" name="Text Box 17"/>
              <p:cNvSpPr txBox="1">
                <a:spLocks noChangeArrowheads="1"/>
              </p:cNvSpPr>
              <p:nvPr/>
            </p:nvSpPr>
            <p:spPr bwMode="auto">
              <a:xfrm>
                <a:off x="-26" y="363"/>
                <a:ext cx="525" cy="235"/>
              </a:xfrm>
              <a:prstGeom prst="rect">
                <a:avLst/>
              </a:prstGeom>
              <a:noFill/>
              <a:ln w="9525">
                <a:noFill/>
                <a:miter lim="800000"/>
              </a:ln>
            </p:spPr>
            <p:txBody>
              <a:bodyPr wrap="square">
                <a:spAutoFit/>
              </a:bodyPr>
              <a:p>
                <a:pPr algn="ctr"/>
                <a:r>
                  <a:rPr lang="en-US" altLang="zh-CN" sz="1200" dirty="0">
                    <a:solidFill>
                      <a:srgbClr val="FFFFFF"/>
                    </a:solidFill>
                    <a:latin typeface="Times New Roman" panose="02020503050405090304" charset="0"/>
                    <a:ea typeface="微软雅黑" panose="020B0503020204020204" pitchFamily="34" charset="-122"/>
                  </a:rPr>
                  <a:t>Phế thải CN</a:t>
                </a:r>
                <a:endParaRPr lang="zh-CN" altLang="en-US" sz="1200" dirty="0">
                  <a:solidFill>
                    <a:srgbClr val="FFFFFF"/>
                  </a:solidFill>
                  <a:latin typeface="Times New Roman" panose="02020503050405090304" charset="0"/>
                  <a:ea typeface="微软雅黑" panose="020B0503020204020204" pitchFamily="34" charset="-122"/>
                </a:endParaRPr>
              </a:p>
            </p:txBody>
          </p:sp>
          <p:sp>
            <p:nvSpPr>
              <p:cNvPr id="51" name="Text Box 18"/>
              <p:cNvSpPr txBox="1">
                <a:spLocks noChangeArrowheads="1"/>
              </p:cNvSpPr>
              <p:nvPr/>
            </p:nvSpPr>
            <p:spPr bwMode="auto">
              <a:xfrm>
                <a:off x="481" y="88"/>
                <a:ext cx="534" cy="117"/>
              </a:xfrm>
              <a:prstGeom prst="rect">
                <a:avLst/>
              </a:prstGeom>
              <a:noFill/>
              <a:ln w="9525">
                <a:noFill/>
                <a:miter lim="800000"/>
              </a:ln>
            </p:spPr>
            <p:txBody>
              <a:bodyPr wrap="square">
                <a:spAutoFit/>
              </a:bodyPr>
              <a:p>
                <a:pPr algn="ctr"/>
                <a:r>
                  <a:rPr lang="en-US" altLang="zh-CN" sz="900" dirty="0">
                    <a:solidFill>
                      <a:schemeClr val="bg1"/>
                    </a:solidFill>
                    <a:latin typeface="Times New Roman" panose="02020503050405090304" charset="0"/>
                    <a:ea typeface="微软雅黑" panose="020B0503020204020204" pitchFamily="34" charset="-122"/>
                  </a:rPr>
                  <a:t>Muối V cơ</a:t>
                </a:r>
                <a:endParaRPr lang="en-US" altLang="zh-CN" sz="900" dirty="0">
                  <a:solidFill>
                    <a:schemeClr val="bg1"/>
                  </a:solidFill>
                  <a:latin typeface="Times New Roman" panose="02020503050405090304" charset="0"/>
                  <a:ea typeface="微软雅黑" panose="020B0503020204020204" pitchFamily="34" charset="-122"/>
                </a:endParaRPr>
              </a:p>
            </p:txBody>
          </p:sp>
          <p:sp>
            <p:nvSpPr>
              <p:cNvPr id="52" name="Text Box 19"/>
              <p:cNvSpPr txBox="1">
                <a:spLocks noChangeArrowheads="1"/>
              </p:cNvSpPr>
              <p:nvPr/>
            </p:nvSpPr>
            <p:spPr bwMode="auto">
              <a:xfrm>
                <a:off x="1048" y="237"/>
                <a:ext cx="537" cy="204"/>
              </a:xfrm>
              <a:prstGeom prst="rect">
                <a:avLst/>
              </a:prstGeom>
              <a:noFill/>
              <a:ln w="9525">
                <a:noFill/>
                <a:miter lim="800000"/>
              </a:ln>
            </p:spPr>
            <p:txBody>
              <a:bodyPr wrap="square">
                <a:spAutoFit/>
              </a:bodyPr>
              <a:p>
                <a:pPr algn="ctr"/>
                <a:r>
                  <a:rPr lang="en-US" altLang="zh-CN" sz="1000" dirty="0">
                    <a:solidFill>
                      <a:srgbClr val="FFFFFF"/>
                    </a:solidFill>
                    <a:latin typeface="Times New Roman" panose="02020503050405090304" charset="0"/>
                    <a:ea typeface="微软雅黑" panose="020B0503020204020204" pitchFamily="34" charset="-122"/>
                  </a:rPr>
                  <a:t>TP hoạt tính</a:t>
                </a:r>
                <a:endParaRPr lang="en-US" altLang="zh-CN" sz="1000" dirty="0">
                  <a:solidFill>
                    <a:srgbClr val="FFFFFF"/>
                  </a:solidFill>
                  <a:latin typeface="Times New Roman" panose="02020503050405090304" charset="0"/>
                  <a:ea typeface="微软雅黑" panose="020B0503020204020204" pitchFamily="34" charset="-122"/>
                </a:endParaRPr>
              </a:p>
            </p:txBody>
          </p:sp>
          <p:sp>
            <p:nvSpPr>
              <p:cNvPr id="53" name="Text Box 20"/>
              <p:cNvSpPr txBox="1"/>
              <p:nvPr/>
            </p:nvSpPr>
            <p:spPr>
              <a:xfrm>
                <a:off x="850" y="621"/>
                <a:ext cx="681" cy="204"/>
              </a:xfrm>
              <a:prstGeom prst="rect">
                <a:avLst/>
              </a:prstGeom>
              <a:noFill/>
              <a:ln w="9525">
                <a:noFill/>
                <a:miter/>
              </a:ln>
            </p:spPr>
            <p:txBody>
              <a:bodyPr wrap="square">
                <a:spAutoFit/>
              </a:bodyPr>
              <a:p>
                <a:pPr marR="0" algn="ctr" defTabSz="914400" fontAlgn="auto">
                  <a:spcBef>
                    <a:spcPts val="0"/>
                  </a:spcBef>
                  <a:spcAft>
                    <a:spcPts val="0"/>
                  </a:spcAft>
                  <a:buClrTx/>
                  <a:buSzTx/>
                  <a:buFontTx/>
                  <a:buNone/>
                  <a:defRPr/>
                </a:pPr>
                <a:r>
                  <a:rPr kumimoji="0" lang="en-US" altLang="zh-CN" sz="1000" kern="0" cap="none" spc="0" normalizeH="0" baseline="0" noProof="1">
                    <a:solidFill>
                      <a:srgbClr val="FFFF00"/>
                    </a:solidFill>
                    <a:latin typeface="Times New Roman" panose="02020503050405090304" charset="0"/>
                    <a:ea typeface="微软雅黑" panose="020B0503020204020204" pitchFamily="34" charset="-122"/>
                    <a:cs typeface="Times New Roman" panose="02020503050405090304" charset="0"/>
                  </a:rPr>
                  <a:t>Chất kích hoạt</a:t>
                </a:r>
                <a:endParaRPr kumimoji="0" lang="en-US" altLang="zh-CN" sz="1000" kern="0" cap="none" spc="0" normalizeH="0" baseline="0" noProof="1">
                  <a:solidFill>
                    <a:srgbClr val="FFFF00"/>
                  </a:solidFill>
                  <a:latin typeface="Times New Roman" panose="02020503050405090304" charset="0"/>
                  <a:ea typeface="微软雅黑" panose="020B0503020204020204" pitchFamily="34" charset="-122"/>
                  <a:cs typeface="Times New Roman" panose="02020503050405090304" charset="0"/>
                </a:endParaRPr>
              </a:p>
            </p:txBody>
          </p:sp>
          <p:sp>
            <p:nvSpPr>
              <p:cNvPr id="54" name="Text Box 21"/>
              <p:cNvSpPr txBox="1">
                <a:spLocks noChangeArrowheads="1"/>
              </p:cNvSpPr>
              <p:nvPr/>
            </p:nvSpPr>
            <p:spPr bwMode="auto">
              <a:xfrm>
                <a:off x="354" y="739"/>
                <a:ext cx="400" cy="141"/>
              </a:xfrm>
              <a:prstGeom prst="rect">
                <a:avLst/>
              </a:prstGeom>
              <a:noFill/>
              <a:ln w="9525">
                <a:noFill/>
                <a:miter lim="800000"/>
              </a:ln>
            </p:spPr>
            <p:txBody>
              <a:bodyPr wrap="square">
                <a:spAutoFit/>
              </a:bodyPr>
              <a:p>
                <a:pPr algn="ctr"/>
                <a:r>
                  <a:rPr lang="en-US" altLang="zh-CN" sz="1200" dirty="0">
                    <a:solidFill>
                      <a:srgbClr val="FFFFFF"/>
                    </a:solidFill>
                    <a:latin typeface="Times New Roman" panose="02020503050405090304" charset="0"/>
                    <a:ea typeface="微软雅黑" panose="020B0503020204020204" pitchFamily="34" charset="-122"/>
                  </a:rPr>
                  <a:t>khác</a:t>
                </a:r>
                <a:endParaRPr lang="zh-CN" altLang="en-US" sz="1200" dirty="0">
                  <a:solidFill>
                    <a:srgbClr val="FFFFFF"/>
                  </a:solidFill>
                  <a:latin typeface="Times New Roman" panose="02020503050405090304" charset="0"/>
                  <a:ea typeface="微软雅黑" panose="020B0503020204020204" pitchFamily="34" charset="-122"/>
                </a:endParaRPr>
              </a:p>
            </p:txBody>
          </p:sp>
          <p:sp>
            <p:nvSpPr>
              <p:cNvPr id="55" name="Oval 23"/>
              <p:cNvSpPr/>
              <p:nvPr/>
            </p:nvSpPr>
            <p:spPr>
              <a:xfrm rot="-998298">
                <a:off x="442" y="266"/>
                <a:ext cx="727" cy="390"/>
              </a:xfrm>
              <a:prstGeom prst="ellipse">
                <a:avLst/>
              </a:prstGeom>
              <a:solidFill>
                <a:srgbClr val="FFFFFF"/>
              </a:solidFill>
              <a:ln w="9525">
                <a:noFill/>
              </a:ln>
            </p:spPr>
            <p:txBody>
              <a:bodyPr wrap="none" anchor="ctr"/>
              <a:p>
                <a:pPr eaLnBrk="1" hangingPunct="1"/>
                <a:endParaRPr lang="en-US" altLang="zh-CN" sz="1300" b="0" dirty="0">
                  <a:solidFill>
                    <a:srgbClr val="000000"/>
                  </a:solidFill>
                  <a:latin typeface="Times New Roman" panose="02020503050405090304" charset="0"/>
                  <a:ea typeface="微软雅黑" panose="020B0503020204020204" pitchFamily="34" charset="-122"/>
                </a:endParaRPr>
              </a:p>
            </p:txBody>
          </p:sp>
        </p:grpSp>
        <p:pic>
          <p:nvPicPr>
            <p:cNvPr id="56" name="Picture 55" descr="20180122_105127"/>
            <p:cNvPicPr/>
            <p:nvPr/>
          </p:nvPicPr>
          <p:blipFill>
            <a:blip r:embed="rId2">
              <a:extLst>
                <a:ext uri="{28A0092B-C50C-407E-A947-70E740481C1C}">
                  <a14:useLocalDpi xmlns:a14="http://schemas.microsoft.com/office/drawing/2010/main" val="0"/>
                </a:ext>
              </a:extLst>
            </a:blip>
            <a:srcRect t="24016" r="6618" b="25465"/>
            <a:stretch>
              <a:fillRect/>
            </a:stretch>
          </p:blipFill>
          <p:spPr bwMode="auto">
            <a:xfrm>
              <a:off x="1835" y="6551"/>
              <a:ext cx="3958" cy="2852"/>
            </a:xfrm>
            <a:prstGeom prst="rect">
              <a:avLst/>
            </a:prstGeom>
            <a:noFill/>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23" name="Group 22"/>
          <p:cNvGrpSpPr/>
          <p:nvPr/>
        </p:nvGrpSpPr>
        <p:grpSpPr>
          <a:xfrm>
            <a:off x="1255395" y="1463040"/>
            <a:ext cx="4622800" cy="382270"/>
            <a:chOff x="1977" y="2304"/>
            <a:chExt cx="7280" cy="60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2579" y="2304"/>
              <a:ext cx="6679" cy="580"/>
            </a:xfrm>
            <a:prstGeom prst="rect">
              <a:avLst/>
            </a:prstGeom>
            <a:noFill/>
          </p:spPr>
          <p:txBody>
            <a:bodyPr wrap="square" rtlCol="0">
              <a:spAutoFit/>
            </a:bodyPr>
            <a:p>
              <a:r>
                <a:rPr lang="en-US" b="1">
                  <a:latin typeface="Arial Bold" panose="020B0604020202090204" charset="0"/>
                  <a:cs typeface="Arial Bold" panose="020B0604020202090204" charset="0"/>
                </a:rPr>
                <a:t>TRUNG QUỐC  </a:t>
              </a:r>
              <a:endParaRPr lang="en-US" b="1">
                <a:latin typeface="Arial Bold" panose="020B0604020202090204" charset="0"/>
                <a:cs typeface="Arial Bold" panose="020B0604020202090204" charset="0"/>
              </a:endParaRPr>
            </a:p>
          </p:txBody>
        </p:sp>
      </p:grpSp>
      <p:pic>
        <p:nvPicPr>
          <p:cNvPr id="17" name="Picture 1" descr="so do may thi cong 2"/>
          <p:cNvPicPr/>
          <p:nvPr/>
        </p:nvPicPr>
        <p:blipFill rotWithShape="1">
          <a:blip r:embed="rId1">
            <a:extLst>
              <a:ext uri="{28A0092B-C50C-407E-A947-70E740481C1C}">
                <a14:useLocalDpi xmlns:a14="http://schemas.microsoft.com/office/drawing/2010/main" val="0"/>
              </a:ext>
            </a:extLst>
          </a:blip>
          <a:srcRect t="13973" r="11675" b="18335"/>
          <a:stretch>
            <a:fillRect/>
          </a:stretch>
        </p:blipFill>
        <p:spPr bwMode="auto">
          <a:xfrm>
            <a:off x="4790440" y="3966210"/>
            <a:ext cx="6210935" cy="1901190"/>
          </a:xfrm>
          <a:prstGeom prst="rect">
            <a:avLst/>
          </a:prstGeom>
          <a:noFill/>
          <a:ln>
            <a:noFill/>
          </a:ln>
        </p:spPr>
      </p:pic>
      <p:pic>
        <p:nvPicPr>
          <p:cNvPr id="3" name="Picture 2"/>
          <p:cNvPicPr>
            <a:picLocks noChangeAspect="1"/>
          </p:cNvPicPr>
          <p:nvPr/>
        </p:nvPicPr>
        <p:blipFill>
          <a:blip r:embed="rId2"/>
          <a:stretch>
            <a:fillRect/>
          </a:stretch>
        </p:blipFill>
        <p:spPr>
          <a:xfrm>
            <a:off x="7282815" y="1463040"/>
            <a:ext cx="3177540" cy="1845945"/>
          </a:xfrm>
          <a:prstGeom prst="rect">
            <a:avLst/>
          </a:prstGeom>
        </p:spPr>
      </p:pic>
      <p:pic>
        <p:nvPicPr>
          <p:cNvPr id="5" name="Picture 9"/>
          <p:cNvPicPr/>
          <p:nvPr/>
        </p:nvPicPr>
        <p:blipFill>
          <a:blip r:embed="rId3" cstate="print"/>
          <a:stretch>
            <a:fillRect/>
          </a:stretch>
        </p:blipFill>
        <p:spPr>
          <a:xfrm>
            <a:off x="4004310" y="1977390"/>
            <a:ext cx="3475355" cy="1844040"/>
          </a:xfrm>
          <a:prstGeom prst="rect">
            <a:avLst/>
          </a:prstGeom>
        </p:spPr>
      </p:pic>
      <p:sp>
        <p:nvSpPr>
          <p:cNvPr id="9" name="Text Box 8"/>
          <p:cNvSpPr txBox="1"/>
          <p:nvPr/>
        </p:nvSpPr>
        <p:spPr>
          <a:xfrm>
            <a:off x="1255395" y="5222240"/>
            <a:ext cx="3011170" cy="645160"/>
          </a:xfrm>
          <a:prstGeom prst="rect">
            <a:avLst/>
          </a:prstGeom>
          <a:noFill/>
        </p:spPr>
        <p:txBody>
          <a:bodyPr wrap="square" rtlCol="0">
            <a:spAutoFit/>
          </a:bodyPr>
          <a:p>
            <a:r>
              <a:rPr lang="en-US"/>
              <a:t>PP BƠM</a:t>
            </a:r>
            <a:endParaRPr lang="en-US"/>
          </a:p>
          <a:p>
            <a:r>
              <a:rPr lang="en-US"/>
              <a:t>PP TRỘN TẠI CHỖ</a:t>
            </a:r>
            <a:endParaRPr lang="en-US"/>
          </a:p>
        </p:txBody>
      </p:sp>
      <p:pic>
        <p:nvPicPr>
          <p:cNvPr id="10" name="Picture 9"/>
          <p:cNvPicPr>
            <a:picLocks noChangeAspect="1"/>
          </p:cNvPicPr>
          <p:nvPr/>
        </p:nvPicPr>
        <p:blipFill>
          <a:blip r:embed="rId4"/>
          <a:stretch>
            <a:fillRect/>
          </a:stretch>
        </p:blipFill>
        <p:spPr>
          <a:xfrm>
            <a:off x="918210" y="3109595"/>
            <a:ext cx="3300095" cy="18561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23" name="Group 22"/>
          <p:cNvGrpSpPr/>
          <p:nvPr/>
        </p:nvGrpSpPr>
        <p:grpSpPr>
          <a:xfrm>
            <a:off x="1255395" y="1463040"/>
            <a:ext cx="4622800" cy="382270"/>
            <a:chOff x="1977" y="2304"/>
            <a:chExt cx="7280" cy="60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2579" y="2304"/>
              <a:ext cx="6679" cy="580"/>
            </a:xfrm>
            <a:prstGeom prst="rect">
              <a:avLst/>
            </a:prstGeom>
            <a:noFill/>
          </p:spPr>
          <p:txBody>
            <a:bodyPr wrap="square" rtlCol="0">
              <a:spAutoFit/>
            </a:bodyPr>
            <a:p>
              <a:r>
                <a:rPr lang="en-US" b="1">
                  <a:latin typeface="Arial Bold" panose="020B0604020202090204" charset="0"/>
                  <a:cs typeface="Arial Bold" panose="020B0604020202090204" charset="0"/>
                </a:rPr>
                <a:t>TRUNG QUỐC  </a:t>
              </a:r>
              <a:endParaRPr lang="en-US" b="1">
                <a:latin typeface="Arial Bold" panose="020B0604020202090204" charset="0"/>
                <a:cs typeface="Arial Bold" panose="020B0604020202090204" charset="0"/>
              </a:endParaRPr>
            </a:p>
          </p:txBody>
        </p:sp>
      </p:grpSp>
      <p:pic>
        <p:nvPicPr>
          <p:cNvPr id="2" name="Picture 1"/>
          <p:cNvPicPr>
            <a:picLocks noChangeAspect="1"/>
          </p:cNvPicPr>
          <p:nvPr/>
        </p:nvPicPr>
        <p:blipFill>
          <a:blip r:embed="rId1"/>
          <a:stretch>
            <a:fillRect/>
          </a:stretch>
        </p:blipFill>
        <p:spPr>
          <a:xfrm>
            <a:off x="1169035" y="1945005"/>
            <a:ext cx="2901950" cy="1781175"/>
          </a:xfrm>
          <a:prstGeom prst="rect">
            <a:avLst/>
          </a:prstGeom>
        </p:spPr>
      </p:pic>
      <p:pic>
        <p:nvPicPr>
          <p:cNvPr id="3" name="Picture 2"/>
          <p:cNvPicPr>
            <a:picLocks noChangeAspect="1"/>
          </p:cNvPicPr>
          <p:nvPr/>
        </p:nvPicPr>
        <p:blipFill>
          <a:blip r:embed="rId2"/>
          <a:stretch>
            <a:fillRect/>
          </a:stretch>
        </p:blipFill>
        <p:spPr>
          <a:xfrm>
            <a:off x="1169035" y="3994785"/>
            <a:ext cx="2902585" cy="2075815"/>
          </a:xfrm>
          <a:prstGeom prst="rect">
            <a:avLst/>
          </a:prstGeom>
        </p:spPr>
      </p:pic>
      <p:pic>
        <p:nvPicPr>
          <p:cNvPr id="5" name="Picture 4"/>
          <p:cNvPicPr>
            <a:picLocks noChangeAspect="1"/>
          </p:cNvPicPr>
          <p:nvPr/>
        </p:nvPicPr>
        <p:blipFill>
          <a:blip r:embed="rId3"/>
          <a:stretch>
            <a:fillRect/>
          </a:stretch>
        </p:blipFill>
        <p:spPr>
          <a:xfrm>
            <a:off x="4328795" y="1904365"/>
            <a:ext cx="3249295" cy="1821815"/>
          </a:xfrm>
          <a:prstGeom prst="rect">
            <a:avLst/>
          </a:prstGeom>
        </p:spPr>
      </p:pic>
      <p:pic>
        <p:nvPicPr>
          <p:cNvPr id="8" name="Picture 7"/>
          <p:cNvPicPr>
            <a:picLocks noChangeAspect="1"/>
          </p:cNvPicPr>
          <p:nvPr/>
        </p:nvPicPr>
        <p:blipFill>
          <a:blip r:embed="rId4"/>
          <a:stretch>
            <a:fillRect/>
          </a:stretch>
        </p:blipFill>
        <p:spPr>
          <a:xfrm>
            <a:off x="4328795" y="3994150"/>
            <a:ext cx="3249930" cy="2076450"/>
          </a:xfrm>
          <a:prstGeom prst="rect">
            <a:avLst/>
          </a:prstGeom>
        </p:spPr>
      </p:pic>
      <p:pic>
        <p:nvPicPr>
          <p:cNvPr id="9" name="Picture 8"/>
          <p:cNvPicPr>
            <a:picLocks noChangeAspect="1"/>
          </p:cNvPicPr>
          <p:nvPr/>
        </p:nvPicPr>
        <p:blipFill>
          <a:blip r:embed="rId5"/>
          <a:stretch>
            <a:fillRect/>
          </a:stretch>
        </p:blipFill>
        <p:spPr>
          <a:xfrm>
            <a:off x="7789545" y="3994150"/>
            <a:ext cx="3540125" cy="1992630"/>
          </a:xfrm>
          <a:prstGeom prst="rect">
            <a:avLst/>
          </a:prstGeom>
        </p:spPr>
      </p:pic>
      <p:pic>
        <p:nvPicPr>
          <p:cNvPr id="11" name="Picture 10"/>
          <p:cNvPicPr>
            <a:picLocks noChangeAspect="1"/>
          </p:cNvPicPr>
          <p:nvPr/>
        </p:nvPicPr>
        <p:blipFill>
          <a:blip r:embed="rId6"/>
          <a:stretch>
            <a:fillRect/>
          </a:stretch>
        </p:blipFill>
        <p:spPr>
          <a:xfrm>
            <a:off x="7789545" y="1904365"/>
            <a:ext cx="3061335" cy="1821815"/>
          </a:xfrm>
          <a:prstGeom prst="rect">
            <a:avLst/>
          </a:prstGeom>
        </p:spPr>
      </p:pic>
      <p:sp>
        <p:nvSpPr>
          <p:cNvPr id="12" name="Text Box 11"/>
          <p:cNvSpPr txBox="1"/>
          <p:nvPr/>
        </p:nvSpPr>
        <p:spPr>
          <a:xfrm>
            <a:off x="3567430" y="1485900"/>
            <a:ext cx="3147060" cy="368300"/>
          </a:xfrm>
          <a:prstGeom prst="rect">
            <a:avLst/>
          </a:prstGeom>
          <a:noFill/>
        </p:spPr>
        <p:txBody>
          <a:bodyPr wrap="square" rtlCol="0">
            <a:spAutoFit/>
          </a:bodyPr>
          <a:p>
            <a:r>
              <a:rPr lang="en-US" b="1">
                <a:solidFill>
                  <a:srgbClr val="FF0000"/>
                </a:solidFill>
                <a:latin typeface="Arial Bold" panose="020B0604020202090204" charset="0"/>
                <a:cs typeface="Arial Bold" panose="020B0604020202090204" charset="0"/>
              </a:rPr>
              <a:t>Một số dự án điển hình</a:t>
            </a:r>
            <a:endParaRPr lang="en-US" b="1">
              <a:solidFill>
                <a:srgbClr val="FF0000"/>
              </a:solidFill>
              <a:latin typeface="Arial Bold" panose="020B0604020202090204" charset="0"/>
              <a:cs typeface="Arial Bold" panose="020B06040202020902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12" name="Group 11"/>
          <p:cNvGrpSpPr/>
          <p:nvPr/>
        </p:nvGrpSpPr>
        <p:grpSpPr>
          <a:xfrm>
            <a:off x="1255395" y="1463040"/>
            <a:ext cx="5459095" cy="391160"/>
            <a:chOff x="1977" y="2304"/>
            <a:chExt cx="8597" cy="616"/>
          </a:xfrm>
        </p:grpSpPr>
        <p:grpSp>
          <p:nvGrpSpPr>
            <p:cNvPr id="23" name="Group 22"/>
            <p:cNvGrpSpPr/>
            <p:nvPr/>
          </p:nvGrpSpPr>
          <p:grpSpPr>
            <a:xfrm>
              <a:off x="1977" y="2304"/>
              <a:ext cx="3828" cy="602"/>
              <a:chOff x="1977" y="2304"/>
              <a:chExt cx="3828" cy="60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2579" y="2304"/>
                <a:ext cx="3226" cy="580"/>
              </a:xfrm>
              <a:prstGeom prst="rect">
                <a:avLst/>
              </a:prstGeom>
              <a:noFill/>
            </p:spPr>
            <p:txBody>
              <a:bodyPr wrap="square" rtlCol="0">
                <a:spAutoFit/>
              </a:bodyPr>
              <a:p>
                <a:r>
                  <a:rPr lang="en-US" b="1">
                    <a:latin typeface="Arial Bold" panose="020B0604020202090204" charset="0"/>
                    <a:cs typeface="Arial Bold" panose="020B0604020202090204" charset="0"/>
                  </a:rPr>
                  <a:t>TRUNG QUỐC  </a:t>
                </a:r>
                <a:endParaRPr lang="en-US" b="1">
                  <a:latin typeface="Arial Bold" panose="020B0604020202090204" charset="0"/>
                  <a:cs typeface="Arial Bold" panose="020B0604020202090204" charset="0"/>
                </a:endParaRPr>
              </a:p>
            </p:txBody>
          </p:sp>
        </p:grpSp>
        <p:sp>
          <p:nvSpPr>
            <p:cNvPr id="10" name="Text Box 9"/>
            <p:cNvSpPr txBox="1"/>
            <p:nvPr/>
          </p:nvSpPr>
          <p:spPr>
            <a:xfrm>
              <a:off x="5618" y="2340"/>
              <a:ext cx="4956" cy="580"/>
            </a:xfrm>
            <a:prstGeom prst="rect">
              <a:avLst/>
            </a:prstGeom>
            <a:noFill/>
          </p:spPr>
          <p:txBody>
            <a:bodyPr wrap="square" rtlCol="0">
              <a:spAutoFit/>
            </a:bodyPr>
            <a:p>
              <a:r>
                <a:rPr lang="en-US" b="1">
                  <a:solidFill>
                    <a:srgbClr val="FF0000"/>
                  </a:solidFill>
                  <a:latin typeface="Arial Bold" panose="020B0604020202090204" charset="0"/>
                  <a:cs typeface="Arial Bold" panose="020B0604020202090204" charset="0"/>
                </a:rPr>
                <a:t>Một số dự án điển hình</a:t>
              </a:r>
              <a:endParaRPr lang="en-US" b="1">
                <a:solidFill>
                  <a:srgbClr val="FF0000"/>
                </a:solidFill>
                <a:latin typeface="Arial Bold" panose="020B0604020202090204" charset="0"/>
                <a:cs typeface="Arial Bold" panose="020B0604020202090204" charset="0"/>
              </a:endParaRPr>
            </a:p>
          </p:txBody>
        </p:sp>
      </p:grpSp>
      <p:pic>
        <p:nvPicPr>
          <p:cNvPr id="24580" name="Picture 3"/>
          <p:cNvPicPr>
            <a:picLocks noChangeAspect="1"/>
          </p:cNvPicPr>
          <p:nvPr/>
        </p:nvPicPr>
        <p:blipFill>
          <a:blip r:embed="rId1"/>
          <a:srcRect l="14479" t="13954" r="15208" b="16324"/>
          <a:stretch>
            <a:fillRect/>
          </a:stretch>
        </p:blipFill>
        <p:spPr>
          <a:xfrm>
            <a:off x="4358005" y="4268470"/>
            <a:ext cx="3248660" cy="1813560"/>
          </a:xfrm>
          <a:prstGeom prst="rect">
            <a:avLst/>
          </a:prstGeom>
          <a:noFill/>
          <a:ln w="9525">
            <a:noFill/>
          </a:ln>
        </p:spPr>
      </p:pic>
      <p:pic>
        <p:nvPicPr>
          <p:cNvPr id="13" name="Picture 12"/>
          <p:cNvPicPr>
            <a:picLocks noChangeAspect="1"/>
          </p:cNvPicPr>
          <p:nvPr/>
        </p:nvPicPr>
        <p:blipFill>
          <a:blip r:embed="rId2"/>
          <a:stretch>
            <a:fillRect/>
          </a:stretch>
        </p:blipFill>
        <p:spPr>
          <a:xfrm>
            <a:off x="1255395" y="2044065"/>
            <a:ext cx="2593340" cy="1963420"/>
          </a:xfrm>
          <a:prstGeom prst="rect">
            <a:avLst/>
          </a:prstGeom>
        </p:spPr>
      </p:pic>
      <p:pic>
        <p:nvPicPr>
          <p:cNvPr id="14" name="Picture 13"/>
          <p:cNvPicPr>
            <a:picLocks noChangeAspect="1"/>
          </p:cNvPicPr>
          <p:nvPr/>
        </p:nvPicPr>
        <p:blipFill>
          <a:blip r:embed="rId3"/>
          <a:stretch>
            <a:fillRect/>
          </a:stretch>
        </p:blipFill>
        <p:spPr>
          <a:xfrm>
            <a:off x="1255395" y="4187825"/>
            <a:ext cx="2653665" cy="1894205"/>
          </a:xfrm>
          <a:prstGeom prst="rect">
            <a:avLst/>
          </a:prstGeom>
        </p:spPr>
      </p:pic>
      <p:pic>
        <p:nvPicPr>
          <p:cNvPr id="23555" name="图片 1"/>
          <p:cNvPicPr>
            <a:picLocks noChangeAspect="1"/>
          </p:cNvPicPr>
          <p:nvPr/>
        </p:nvPicPr>
        <p:blipFill>
          <a:blip r:embed="rId4"/>
          <a:stretch>
            <a:fillRect/>
          </a:stretch>
        </p:blipFill>
        <p:spPr>
          <a:xfrm>
            <a:off x="4357688" y="2044065"/>
            <a:ext cx="4387850" cy="1925638"/>
          </a:xfrm>
          <a:prstGeom prst="rect">
            <a:avLst/>
          </a:prstGeom>
          <a:noFill/>
          <a:ln w="9525" cap="flat" cmpd="sng">
            <a:solidFill>
              <a:srgbClr val="FF0000"/>
            </a:solidFill>
            <a:prstDash val="solid"/>
            <a:miter/>
            <a:headEnd type="none" w="med" len="med"/>
            <a:tailEnd type="none" w="med" len="med"/>
          </a:ln>
        </p:spPr>
      </p:pic>
      <p:pic>
        <p:nvPicPr>
          <p:cNvPr id="15" name="Picture 14"/>
          <p:cNvPicPr>
            <a:picLocks noChangeAspect="1"/>
          </p:cNvPicPr>
          <p:nvPr/>
        </p:nvPicPr>
        <p:blipFill>
          <a:blip r:embed="rId5"/>
          <a:stretch>
            <a:fillRect/>
          </a:stretch>
        </p:blipFill>
        <p:spPr>
          <a:xfrm>
            <a:off x="7847965" y="4269105"/>
            <a:ext cx="3290570" cy="17424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23" name="Group 22"/>
          <p:cNvGrpSpPr/>
          <p:nvPr/>
        </p:nvGrpSpPr>
        <p:grpSpPr>
          <a:xfrm>
            <a:off x="1255395" y="1463040"/>
            <a:ext cx="4623435" cy="382270"/>
            <a:chOff x="1977" y="2304"/>
            <a:chExt cx="7281" cy="60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2579" y="2304"/>
              <a:ext cx="6679" cy="580"/>
            </a:xfrm>
            <a:prstGeom prst="rect">
              <a:avLst/>
            </a:prstGeom>
            <a:noFill/>
          </p:spPr>
          <p:txBody>
            <a:bodyPr wrap="square" rtlCol="0">
              <a:spAutoFit/>
            </a:bodyPr>
            <a:p>
              <a:r>
                <a:rPr lang="en-US" b="1">
                  <a:latin typeface="Arial Bold" panose="020B0604020202090204" charset="0"/>
                  <a:cs typeface="Arial Bold" panose="020B0604020202090204" charset="0"/>
                </a:rPr>
                <a:t>VIỆT NAM</a:t>
              </a:r>
              <a:endParaRPr lang="en-US" b="1">
                <a:latin typeface="Arial Bold" panose="020B0604020202090204" charset="0"/>
                <a:cs typeface="Arial Bold" panose="020B0604020202090204" charset="0"/>
              </a:endParaRPr>
            </a:p>
          </p:txBody>
        </p:sp>
      </p:grpSp>
      <p:pic>
        <p:nvPicPr>
          <p:cNvPr id="10" name="Picture 8"/>
          <p:cNvPicPr>
            <a:picLocks noChangeAspect="1" noChangeArrowheads="1"/>
          </p:cNvPicPr>
          <p:nvPr/>
        </p:nvPicPr>
        <p:blipFill>
          <a:blip r:embed="rId1"/>
          <a:srcRect l="1752" t="910" r="2070" b="5033"/>
          <a:stretch>
            <a:fillRect/>
          </a:stretch>
        </p:blipFill>
        <p:spPr>
          <a:xfrm>
            <a:off x="6125210" y="1845310"/>
            <a:ext cx="4959985" cy="3637915"/>
          </a:xfrm>
          <a:prstGeom prst="rect">
            <a:avLst/>
          </a:prstGeom>
          <a:noFill/>
          <a:ln w="3175">
            <a:noFill/>
            <a:miter lim="800000"/>
            <a:headEnd/>
            <a:tailEnd/>
          </a:ln>
        </p:spPr>
      </p:pic>
      <p:sp>
        <p:nvSpPr>
          <p:cNvPr id="12" name="Text Box 11"/>
          <p:cNvSpPr txBox="1"/>
          <p:nvPr/>
        </p:nvSpPr>
        <p:spPr>
          <a:xfrm>
            <a:off x="1270000" y="2050415"/>
            <a:ext cx="4500245" cy="645160"/>
          </a:xfrm>
          <a:prstGeom prst="rect">
            <a:avLst/>
          </a:prstGeom>
          <a:noFill/>
        </p:spPr>
        <p:txBody>
          <a:bodyPr wrap="square" rtlCol="0">
            <a:spAutoFit/>
          </a:bodyPr>
          <a:p>
            <a:r>
              <a:rPr lang="en-US"/>
              <a:t>Vật liệu:</a:t>
            </a:r>
            <a:endParaRPr lang="en-US"/>
          </a:p>
          <a:p>
            <a:r>
              <a:rPr lang="en-US"/>
              <a:t>TCCS 01:2015/CONINCO</a:t>
            </a:r>
            <a:endParaRPr lang="en-US"/>
          </a:p>
        </p:txBody>
      </p:sp>
      <p:graphicFrame>
        <p:nvGraphicFramePr>
          <p:cNvPr id="13" name="Table 12"/>
          <p:cNvGraphicFramePr/>
          <p:nvPr>
            <p:custDataLst>
              <p:tags r:id="rId2"/>
            </p:custDataLst>
          </p:nvPr>
        </p:nvGraphicFramePr>
        <p:xfrm>
          <a:off x="1255395" y="2808605"/>
          <a:ext cx="4694555" cy="762000"/>
        </p:xfrm>
        <a:graphic>
          <a:graphicData uri="http://schemas.openxmlformats.org/drawingml/2006/table">
            <a:tbl>
              <a:tblPr firstRow="1" bandRow="1">
                <a:tableStyleId>{5C22544A-7EE6-4342-B048-85BDC9FD1C3A}</a:tableStyleId>
              </a:tblPr>
              <a:tblGrid>
                <a:gridCol w="1122045"/>
                <a:gridCol w="1144905"/>
                <a:gridCol w="1157605"/>
                <a:gridCol w="1270000"/>
              </a:tblGrid>
              <a:tr h="381000">
                <a:tc>
                  <a:txBody>
                    <a:bodyPr/>
                    <a:p>
                      <a:pPr algn="ctr">
                        <a:buNone/>
                      </a:pPr>
                      <a:r>
                        <a:rPr lang="en-US"/>
                        <a:t>Xỉ lò cao</a:t>
                      </a:r>
                      <a:endParaRPr lang="en-US"/>
                    </a:p>
                  </a:txBody>
                  <a:tcPr/>
                </a:tc>
                <a:tc>
                  <a:txBody>
                    <a:bodyPr/>
                    <a:p>
                      <a:pPr algn="ctr">
                        <a:buNone/>
                      </a:pPr>
                      <a:r>
                        <a:rPr lang="en-US"/>
                        <a:t>Thạch cao</a:t>
                      </a:r>
                      <a:endParaRPr lang="en-US"/>
                    </a:p>
                  </a:txBody>
                  <a:tcPr/>
                </a:tc>
                <a:tc>
                  <a:txBody>
                    <a:bodyPr/>
                    <a:p>
                      <a:pPr algn="ctr">
                        <a:buNone/>
                      </a:pPr>
                      <a:r>
                        <a:rPr lang="en-US"/>
                        <a:t>Tro bay</a:t>
                      </a:r>
                      <a:endParaRPr lang="en-US"/>
                    </a:p>
                  </a:txBody>
                  <a:tcPr/>
                </a:tc>
                <a:tc>
                  <a:txBody>
                    <a:bodyPr/>
                    <a:p>
                      <a:pPr algn="ctr">
                        <a:buNone/>
                      </a:pPr>
                      <a:r>
                        <a:rPr lang="en-US"/>
                        <a:t>XM</a:t>
                      </a:r>
                      <a:endParaRPr lang="en-US"/>
                    </a:p>
                  </a:txBody>
                  <a:tcPr/>
                </a:tc>
              </a:tr>
              <a:tr h="381000">
                <a:tc>
                  <a:txBody>
                    <a:bodyPr/>
                    <a:p>
                      <a:pPr algn="ctr">
                        <a:buNone/>
                      </a:pPr>
                      <a:r>
                        <a:rPr lang="en-US"/>
                        <a:t>35%</a:t>
                      </a:r>
                      <a:endParaRPr lang="en-US"/>
                    </a:p>
                  </a:txBody>
                  <a:tcPr/>
                </a:tc>
                <a:tc>
                  <a:txBody>
                    <a:bodyPr/>
                    <a:p>
                      <a:pPr algn="ctr">
                        <a:buNone/>
                      </a:pPr>
                      <a:r>
                        <a:rPr lang="en-US"/>
                        <a:t>35%</a:t>
                      </a:r>
                      <a:endParaRPr lang="en-US"/>
                    </a:p>
                  </a:txBody>
                  <a:tcPr/>
                </a:tc>
                <a:tc>
                  <a:txBody>
                    <a:bodyPr/>
                    <a:p>
                      <a:pPr algn="ctr">
                        <a:buNone/>
                      </a:pPr>
                      <a:r>
                        <a:rPr lang="en-US"/>
                        <a:t>20%</a:t>
                      </a:r>
                      <a:endParaRPr lang="en-US"/>
                    </a:p>
                  </a:txBody>
                  <a:tcPr/>
                </a:tc>
                <a:tc>
                  <a:txBody>
                    <a:bodyPr/>
                    <a:p>
                      <a:pPr algn="ctr">
                        <a:buNone/>
                      </a:pPr>
                      <a:r>
                        <a:rPr lang="en-US"/>
                        <a:t>10%</a:t>
                      </a:r>
                      <a:endParaRPr lang="en-US"/>
                    </a:p>
                  </a:txBody>
                  <a:tcPr/>
                </a:tc>
              </a:tr>
            </a:tbl>
          </a:graphicData>
        </a:graphic>
      </p:graphicFrame>
      <p:sp>
        <p:nvSpPr>
          <p:cNvPr id="14" name="Text Box 13"/>
          <p:cNvSpPr txBox="1"/>
          <p:nvPr/>
        </p:nvSpPr>
        <p:spPr>
          <a:xfrm>
            <a:off x="1350010" y="4199255"/>
            <a:ext cx="4490720" cy="1753235"/>
          </a:xfrm>
          <a:prstGeom prst="rect">
            <a:avLst/>
          </a:prstGeom>
          <a:noFill/>
        </p:spPr>
        <p:txBody>
          <a:bodyPr wrap="square" rtlCol="0">
            <a:spAutoFit/>
          </a:bodyPr>
          <a:p>
            <a:r>
              <a:rPr lang="en-US"/>
              <a:t>Khó khăn:</a:t>
            </a:r>
            <a:endParaRPr lang="en-US"/>
          </a:p>
          <a:p>
            <a:r>
              <a:rPr lang="en-US"/>
              <a:t>- Tiêu chuẩn vật liệu đầu vào;</a:t>
            </a:r>
            <a:endParaRPr lang="en-US"/>
          </a:p>
          <a:p>
            <a:r>
              <a:rPr lang="en-US"/>
              <a:t>- Bao gói</a:t>
            </a:r>
            <a:endParaRPr lang="en-US"/>
          </a:p>
          <a:p>
            <a:r>
              <a:rPr lang="en-US"/>
              <a:t>- Chính sách:</a:t>
            </a:r>
            <a:endParaRPr lang="en-US"/>
          </a:p>
          <a:p>
            <a:r>
              <a:rPr lang="en-US"/>
              <a:t>	+ Cấm khai thác cát</a:t>
            </a:r>
            <a:endParaRPr lang="en-US"/>
          </a:p>
          <a:p>
            <a:r>
              <a:rPr lang="en-US"/>
              <a:t>	+ Hỗ trợ xử lý phế thải</a:t>
            </a:r>
            <a:endParaRPr lang="en-US"/>
          </a:p>
        </p:txBody>
      </p:sp>
      <p:grpSp>
        <p:nvGrpSpPr>
          <p:cNvPr id="18" name="Group 17"/>
          <p:cNvGrpSpPr/>
          <p:nvPr/>
        </p:nvGrpSpPr>
        <p:grpSpPr>
          <a:xfrm>
            <a:off x="4962525" y="4573905"/>
            <a:ext cx="2213610" cy="1146175"/>
            <a:chOff x="8161" y="7792"/>
            <a:chExt cx="3486" cy="1805"/>
          </a:xfrm>
        </p:grpSpPr>
        <p:sp>
          <p:nvSpPr>
            <p:cNvPr id="15" name="Text Box 14"/>
            <p:cNvSpPr txBox="1"/>
            <p:nvPr/>
          </p:nvSpPr>
          <p:spPr>
            <a:xfrm>
              <a:off x="8161" y="7792"/>
              <a:ext cx="1555" cy="580"/>
            </a:xfrm>
            <a:prstGeom prst="rect">
              <a:avLst/>
            </a:prstGeom>
            <a:noFill/>
          </p:spPr>
          <p:txBody>
            <a:bodyPr wrap="square" rtlCol="0">
              <a:spAutoFit/>
            </a:bodyPr>
            <a:p>
              <a:r>
                <a:rPr lang="en-US">
                  <a:solidFill>
                    <a:srgbClr val="FF0000"/>
                  </a:solidFill>
                </a:rPr>
                <a:t>500 K</a:t>
              </a:r>
              <a:endParaRPr lang="en-US">
                <a:solidFill>
                  <a:srgbClr val="FF0000"/>
                </a:solidFill>
              </a:endParaRPr>
            </a:p>
          </p:txBody>
        </p:sp>
        <p:sp>
          <p:nvSpPr>
            <p:cNvPr id="16" name="Text Box 15"/>
            <p:cNvSpPr txBox="1"/>
            <p:nvPr/>
          </p:nvSpPr>
          <p:spPr>
            <a:xfrm>
              <a:off x="8984" y="8334"/>
              <a:ext cx="1413" cy="580"/>
            </a:xfrm>
            <a:prstGeom prst="rect">
              <a:avLst/>
            </a:prstGeom>
            <a:noFill/>
          </p:spPr>
          <p:txBody>
            <a:bodyPr wrap="square" rtlCol="0">
              <a:spAutoFit/>
            </a:bodyPr>
            <a:p>
              <a:r>
                <a:rPr lang="en-US">
                  <a:solidFill>
                    <a:srgbClr val="FF0000"/>
                  </a:solidFill>
                </a:rPr>
                <a:t>400 K</a:t>
              </a:r>
              <a:endParaRPr lang="en-US">
                <a:solidFill>
                  <a:srgbClr val="FF0000"/>
                </a:solidFill>
              </a:endParaRPr>
            </a:p>
          </p:txBody>
        </p:sp>
        <p:sp>
          <p:nvSpPr>
            <p:cNvPr id="17" name="Text Box 16"/>
            <p:cNvSpPr txBox="1"/>
            <p:nvPr/>
          </p:nvSpPr>
          <p:spPr>
            <a:xfrm>
              <a:off x="9927" y="9017"/>
              <a:ext cx="1720" cy="580"/>
            </a:xfrm>
            <a:prstGeom prst="rect">
              <a:avLst/>
            </a:prstGeom>
            <a:noFill/>
          </p:spPr>
          <p:txBody>
            <a:bodyPr wrap="square" rtlCol="0">
              <a:spAutoFit/>
            </a:bodyPr>
            <a:p>
              <a:r>
                <a:rPr lang="en-US">
                  <a:solidFill>
                    <a:srgbClr val="FF0000"/>
                  </a:solidFill>
                </a:rPr>
                <a:t>300 K</a:t>
              </a:r>
              <a:endParaRPr lang="en-US">
                <a:solidFill>
                  <a:srgbClr val="FF0000"/>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rPr>
              <a:t>GIẢI PHÁP CỨNG HOÁ BÙN ĐỂ XÂY DỰNG HẠ TẦNG TRÊN NỀN ĐẤT </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16" name="Group 15"/>
          <p:cNvGrpSpPr/>
          <p:nvPr/>
        </p:nvGrpSpPr>
        <p:grpSpPr>
          <a:xfrm>
            <a:off x="1255395" y="1463040"/>
            <a:ext cx="5553710" cy="389255"/>
            <a:chOff x="1977" y="2304"/>
            <a:chExt cx="8746" cy="613"/>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13" name="Text Box 12"/>
            <p:cNvSpPr txBox="1"/>
            <p:nvPr/>
          </p:nvSpPr>
          <p:spPr>
            <a:xfrm>
              <a:off x="2709" y="2337"/>
              <a:ext cx="8014" cy="580"/>
            </a:xfrm>
            <a:prstGeom prst="rect">
              <a:avLst/>
            </a:prstGeom>
            <a:noFill/>
          </p:spPr>
          <p:txBody>
            <a:bodyPr wrap="square" rtlCol="0">
              <a:spAutoFit/>
            </a:bodyPr>
            <a:p>
              <a:r>
                <a:rPr lang="en-US" b="1">
                  <a:latin typeface="Arial Bold" panose="020B0604020202090204" charset="0"/>
                  <a:cs typeface="Arial Bold" panose="020B0604020202090204" charset="0"/>
                </a:rPr>
                <a:t>Móng khối đắp trên đất</a:t>
              </a:r>
              <a:endParaRPr lang="en-US" b="1">
                <a:latin typeface="Arial Bold" panose="020B0604020202090204" charset="0"/>
                <a:cs typeface="Arial Bold" panose="020B0604020202090204" charset="0"/>
              </a:endParaRPr>
            </a:p>
          </p:txBody>
        </p:sp>
      </p:grpSp>
      <p:sp>
        <p:nvSpPr>
          <p:cNvPr id="15" name="Text Box 14"/>
          <p:cNvSpPr txBox="1"/>
          <p:nvPr/>
        </p:nvSpPr>
        <p:spPr>
          <a:xfrm>
            <a:off x="1488440" y="2189480"/>
            <a:ext cx="5320030" cy="3117850"/>
          </a:xfrm>
          <a:prstGeom prst="rect">
            <a:avLst/>
          </a:prstGeom>
          <a:noFill/>
        </p:spPr>
        <p:txBody>
          <a:bodyPr wrap="square" rtlCol="0">
            <a:spAutoFit/>
          </a:bodyPr>
          <a:p>
            <a:pPr fontAlgn="auto">
              <a:lnSpc>
                <a:spcPts val="1640"/>
              </a:lnSpc>
              <a:spcBef>
                <a:spcPts val="600"/>
              </a:spcBef>
              <a:spcAft>
                <a:spcPts val="600"/>
              </a:spcAft>
            </a:pPr>
            <a:r>
              <a:rPr lang="en-US" sz="1600"/>
              <a:t>Giải pháp xử lý móng của khối đắp trên nền đất yếu có đặc điểm khác biệt với móng của các công trình khác:</a:t>
            </a:r>
            <a:endParaRPr lang="en-US" sz="1600"/>
          </a:p>
          <a:p>
            <a:pPr lvl="1" fontAlgn="auto">
              <a:lnSpc>
                <a:spcPts val="1640"/>
              </a:lnSpc>
              <a:spcBef>
                <a:spcPts val="600"/>
              </a:spcBef>
              <a:spcAft>
                <a:spcPts val="600"/>
              </a:spcAft>
            </a:pPr>
            <a:r>
              <a:rPr lang="en-US" sz="1400"/>
              <a:t>- Tải trọng phần trên không lớn, phân bố tương đối đều;</a:t>
            </a:r>
            <a:endParaRPr lang="en-US" sz="1400"/>
          </a:p>
          <a:p>
            <a:pPr lvl="1" fontAlgn="auto">
              <a:lnSpc>
                <a:spcPts val="1640"/>
              </a:lnSpc>
              <a:spcBef>
                <a:spcPts val="600"/>
              </a:spcBef>
              <a:spcAft>
                <a:spcPts val="600"/>
              </a:spcAft>
            </a:pPr>
            <a:r>
              <a:rPr lang="en-US" sz="1400"/>
              <a:t>- Diện xử lý rộng (như bãi hàng hoá ở cảng,...) hoặc dài (như các tuyến đê, đường giao thông,...).</a:t>
            </a:r>
            <a:endParaRPr lang="en-US" sz="1400"/>
          </a:p>
          <a:p>
            <a:pPr fontAlgn="auto">
              <a:lnSpc>
                <a:spcPts val="1640"/>
              </a:lnSpc>
              <a:spcBef>
                <a:spcPts val="600"/>
              </a:spcBef>
              <a:spcAft>
                <a:spcPts val="600"/>
              </a:spcAft>
            </a:pPr>
            <a:r>
              <a:rPr lang="en-US" sz="1600"/>
              <a:t>Ngược lại đối với móng cầu, cống:</a:t>
            </a:r>
            <a:endParaRPr lang="en-US" sz="1600"/>
          </a:p>
          <a:p>
            <a:pPr lvl="1" fontAlgn="auto">
              <a:lnSpc>
                <a:spcPts val="1640"/>
              </a:lnSpc>
              <a:spcBef>
                <a:spcPts val="600"/>
              </a:spcBef>
              <a:spcAft>
                <a:spcPts val="600"/>
              </a:spcAft>
            </a:pPr>
            <a:r>
              <a:rPr lang="en-US" sz="1400"/>
              <a:t>- Tải trọng tác dụng trung bình hoặc lớn, phân bố lệch tâm.</a:t>
            </a:r>
            <a:endParaRPr lang="en-US" sz="1400"/>
          </a:p>
          <a:p>
            <a:pPr lvl="1" fontAlgn="auto">
              <a:lnSpc>
                <a:spcPts val="1640"/>
              </a:lnSpc>
              <a:spcBef>
                <a:spcPts val="600"/>
              </a:spcBef>
              <a:spcAft>
                <a:spcPts val="600"/>
              </a:spcAft>
            </a:pPr>
            <a:r>
              <a:rPr lang="en-US" sz="1400"/>
              <a:t>- Diện tích xử lý hẹp.</a:t>
            </a:r>
            <a:endParaRPr lang="en-US" sz="1400"/>
          </a:p>
          <a:p>
            <a:pPr fontAlgn="auto">
              <a:lnSpc>
                <a:spcPts val="1640"/>
              </a:lnSpc>
              <a:spcBef>
                <a:spcPts val="600"/>
              </a:spcBef>
              <a:spcAft>
                <a:spcPts val="600"/>
              </a:spcAft>
            </a:pPr>
            <a:r>
              <a:rPr lang="en-US" sz="1600"/>
              <a:t>Vì vậy, ứng với đặc điểm của từng loại công trình có sự lựa chọn giải pháp xử lý cho thích hợp. </a:t>
            </a:r>
            <a:endParaRPr lang="en-US" sz="1600"/>
          </a:p>
        </p:txBody>
      </p:sp>
      <p:pic>
        <p:nvPicPr>
          <p:cNvPr id="25603" name="Picture 7"/>
          <p:cNvPicPr>
            <a:picLocks noChangeAspect="1"/>
          </p:cNvPicPr>
          <p:nvPr/>
        </p:nvPicPr>
        <p:blipFill>
          <a:blip r:embed="rId1"/>
          <a:stretch>
            <a:fillRect/>
          </a:stretch>
        </p:blipFill>
        <p:spPr>
          <a:xfrm>
            <a:off x="7012623" y="3744278"/>
            <a:ext cx="3952875" cy="1666875"/>
          </a:xfrm>
          <a:prstGeom prst="rect">
            <a:avLst/>
          </a:prstGeom>
          <a:noFill/>
          <a:ln w="9525">
            <a:noFill/>
          </a:ln>
        </p:spPr>
      </p:pic>
      <p:pic>
        <p:nvPicPr>
          <p:cNvPr id="18434" name="Picture 2"/>
          <p:cNvPicPr>
            <a:picLocks noChangeAspect="1"/>
          </p:cNvPicPr>
          <p:nvPr/>
        </p:nvPicPr>
        <p:blipFill>
          <a:blip r:embed="rId2"/>
          <a:stretch>
            <a:fillRect/>
          </a:stretch>
        </p:blipFill>
        <p:spPr>
          <a:xfrm>
            <a:off x="7007225" y="1925320"/>
            <a:ext cx="3765550" cy="148717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grpSp>
        <p:nvGrpSpPr>
          <p:cNvPr id="9" name="Group 8"/>
          <p:cNvGrpSpPr/>
          <p:nvPr/>
        </p:nvGrpSpPr>
        <p:grpSpPr>
          <a:xfrm>
            <a:off x="1255395" y="1463040"/>
            <a:ext cx="5481320" cy="401320"/>
            <a:chOff x="1977" y="2304"/>
            <a:chExt cx="8632" cy="632"/>
          </a:xfrm>
        </p:grpSpPr>
        <p:sp>
          <p:nvSpPr>
            <p:cNvPr id="6" name="空心弧 5"/>
            <p:cNvSpPr/>
            <p:nvPr/>
          </p:nvSpPr>
          <p:spPr>
            <a:xfrm rot="5400000">
              <a:off x="1977" y="2304"/>
              <a:ext cx="602" cy="602"/>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13" name="Text Box 12"/>
            <p:cNvSpPr txBox="1"/>
            <p:nvPr/>
          </p:nvSpPr>
          <p:spPr>
            <a:xfrm>
              <a:off x="2595" y="2356"/>
              <a:ext cx="8014" cy="580"/>
            </a:xfrm>
            <a:prstGeom prst="rect">
              <a:avLst/>
            </a:prstGeom>
            <a:noFill/>
          </p:spPr>
          <p:txBody>
            <a:bodyPr wrap="square" rtlCol="0">
              <a:spAutoFit/>
            </a:bodyPr>
            <a:p>
              <a:r>
                <a:rPr lang="en-US" b="1">
                  <a:latin typeface="Arial Bold" panose="020B0604020202090204" charset="0"/>
                  <a:cs typeface="Arial Bold" panose="020B0604020202090204" charset="0"/>
                </a:rPr>
                <a:t>Một số giải pháp phổ biến  </a:t>
              </a:r>
              <a:endParaRPr lang="en-US" b="1">
                <a:latin typeface="Arial Bold" panose="020B0604020202090204" charset="0"/>
                <a:cs typeface="Arial Bold" panose="020B0604020202090204" charset="0"/>
              </a:endParaRPr>
            </a:p>
          </p:txBody>
        </p:sp>
      </p:grpSp>
      <p:sp>
        <p:nvSpPr>
          <p:cNvPr id="15" name="Text Box 14"/>
          <p:cNvSpPr txBox="1"/>
          <p:nvPr/>
        </p:nvSpPr>
        <p:spPr>
          <a:xfrm>
            <a:off x="918210" y="1984375"/>
            <a:ext cx="6774815" cy="3907790"/>
          </a:xfrm>
          <a:prstGeom prst="rect">
            <a:avLst/>
          </a:prstGeom>
          <a:noFill/>
        </p:spPr>
        <p:txBody>
          <a:bodyPr wrap="square" rtlCol="0">
            <a:spAutoFit/>
          </a:bodyPr>
          <a:p>
            <a:pPr fontAlgn="auto">
              <a:lnSpc>
                <a:spcPct val="100000"/>
              </a:lnSpc>
              <a:spcBef>
                <a:spcPts val="600"/>
              </a:spcBef>
              <a:spcAft>
                <a:spcPts val="600"/>
              </a:spcAft>
            </a:pPr>
            <a:r>
              <a:rPr lang="en-US" sz="1400"/>
              <a:t>Xử lý nền khối đắp (đê, đường, kho bãi,...) yêu cầu xử lý một diện tích rất lớn, mức độ lún dư không quá nghiêm ngặt như xử lý móng cho các công trình xây đúc. </a:t>
            </a:r>
            <a:endParaRPr lang="en-US" sz="1400"/>
          </a:p>
          <a:p>
            <a:pPr fontAlgn="auto">
              <a:lnSpc>
                <a:spcPct val="100000"/>
              </a:lnSpc>
              <a:spcBef>
                <a:spcPts val="600"/>
              </a:spcBef>
              <a:spcAft>
                <a:spcPts val="600"/>
              </a:spcAft>
            </a:pPr>
            <a:r>
              <a:rPr lang="en-US" sz="1400"/>
              <a:t>Một số công nghệ phù hợp với xử lý như sau:  </a:t>
            </a:r>
            <a:endParaRPr lang="en-US" sz="1400"/>
          </a:p>
          <a:p>
            <a:pPr lvl="1" fontAlgn="auto">
              <a:lnSpc>
                <a:spcPct val="100000"/>
              </a:lnSpc>
              <a:spcBef>
                <a:spcPts val="600"/>
              </a:spcBef>
              <a:spcAft>
                <a:spcPts val="600"/>
              </a:spcAft>
            </a:pPr>
            <a:r>
              <a:rPr lang="en-US" sz="1400"/>
              <a:t>- Đắp theo nhiều đợt;</a:t>
            </a:r>
            <a:endParaRPr lang="en-US" sz="1400"/>
          </a:p>
          <a:p>
            <a:pPr lvl="1" fontAlgn="auto">
              <a:lnSpc>
                <a:spcPct val="100000"/>
              </a:lnSpc>
              <a:spcBef>
                <a:spcPts val="600"/>
              </a:spcBef>
              <a:spcAft>
                <a:spcPts val="600"/>
              </a:spcAft>
            </a:pPr>
            <a:r>
              <a:rPr lang="en-US" sz="1400"/>
              <a:t>- Thay thế nền, bệ phản áp; </a:t>
            </a:r>
            <a:endParaRPr lang="en-US" sz="1400"/>
          </a:p>
          <a:p>
            <a:pPr lvl="1" fontAlgn="auto">
              <a:lnSpc>
                <a:spcPct val="100000"/>
              </a:lnSpc>
              <a:spcBef>
                <a:spcPts val="600"/>
              </a:spcBef>
              <a:spcAft>
                <a:spcPts val="600"/>
              </a:spcAft>
            </a:pPr>
            <a:r>
              <a:rPr lang="en-US" sz="1400"/>
              <a:t>- Xử lý bằng cọc cát + gia tải thoát nước;</a:t>
            </a:r>
            <a:endParaRPr lang="en-US" sz="1400"/>
          </a:p>
          <a:p>
            <a:pPr lvl="1" fontAlgn="auto">
              <a:lnSpc>
                <a:spcPct val="100000"/>
              </a:lnSpc>
              <a:spcBef>
                <a:spcPts val="600"/>
              </a:spcBef>
              <a:spcAft>
                <a:spcPts val="600"/>
              </a:spcAft>
            </a:pPr>
            <a:r>
              <a:rPr lang="en-US" sz="1400"/>
              <a:t>- Xử lý bằng bấc thấm + gia tải thoát nước;</a:t>
            </a:r>
            <a:endParaRPr lang="en-US" sz="1400"/>
          </a:p>
          <a:p>
            <a:pPr lvl="1" fontAlgn="auto">
              <a:lnSpc>
                <a:spcPct val="100000"/>
              </a:lnSpc>
              <a:spcBef>
                <a:spcPts val="600"/>
              </a:spcBef>
              <a:spcAft>
                <a:spcPts val="600"/>
              </a:spcAft>
            </a:pPr>
            <a:r>
              <a:rPr lang="en-US" sz="1400"/>
              <a:t>- Xử lý bằng bơm hút chân không (có cắm bấc thấm) + gia tải thoát nước;</a:t>
            </a:r>
            <a:endParaRPr lang="en-US" sz="1400"/>
          </a:p>
          <a:p>
            <a:pPr lvl="1" fontAlgn="auto">
              <a:lnSpc>
                <a:spcPct val="100000"/>
              </a:lnSpc>
              <a:spcBef>
                <a:spcPts val="600"/>
              </a:spcBef>
              <a:spcAft>
                <a:spcPts val="600"/>
              </a:spcAft>
            </a:pPr>
            <a:r>
              <a:rPr lang="en-US" sz="1400"/>
              <a:t>- Xử lý bằng cọc đất - ximăng;</a:t>
            </a:r>
            <a:endParaRPr lang="en-US" sz="1400"/>
          </a:p>
          <a:p>
            <a:pPr lvl="1" fontAlgn="auto">
              <a:lnSpc>
                <a:spcPct val="100000"/>
              </a:lnSpc>
              <a:spcBef>
                <a:spcPts val="600"/>
              </a:spcBef>
              <a:spcAft>
                <a:spcPts val="600"/>
              </a:spcAft>
            </a:pPr>
            <a:r>
              <a:rPr lang="en-US" sz="1400"/>
              <a:t>- Xử lý bằng cọc (piled embankment);</a:t>
            </a:r>
            <a:endParaRPr lang="en-US" sz="1400"/>
          </a:p>
          <a:p>
            <a:pPr lvl="0" fontAlgn="auto">
              <a:lnSpc>
                <a:spcPct val="100000"/>
              </a:lnSpc>
              <a:spcBef>
                <a:spcPts val="600"/>
              </a:spcBef>
              <a:spcAft>
                <a:spcPts val="600"/>
              </a:spcAft>
            </a:pPr>
            <a:r>
              <a:rPr lang="en-US">
                <a:ln/>
                <a:solidFill>
                  <a:srgbClr val="FF0000"/>
                </a:solidFill>
                <a:effectLst>
                  <a:outerShdw blurRad="38100" dist="19050" dir="2700000" algn="tl" rotWithShape="0">
                    <a:schemeClr val="dk1">
                      <a:alpha val="40000"/>
                    </a:schemeClr>
                  </a:outerShdw>
                </a:effectLst>
              </a:rPr>
              <a:t>Hiện nay giải pháp đệm cát- cọc cát đang sử dụng nhiều</a:t>
            </a:r>
            <a:endParaRPr lang="en-US">
              <a:ln/>
              <a:solidFill>
                <a:srgbClr val="FF0000"/>
              </a:solidFill>
              <a:effectLst>
                <a:outerShdw blurRad="38100" dist="19050" dir="2700000" algn="tl" rotWithShape="0">
                  <a:schemeClr val="dk1">
                    <a:alpha val="40000"/>
                  </a:schemeClr>
                </a:outerShdw>
              </a:effectLst>
            </a:endParaRPr>
          </a:p>
        </p:txBody>
      </p:sp>
      <p:grpSp>
        <p:nvGrpSpPr>
          <p:cNvPr id="10" name="Group 9"/>
          <p:cNvGrpSpPr/>
          <p:nvPr/>
        </p:nvGrpSpPr>
        <p:grpSpPr>
          <a:xfrm rot="0">
            <a:off x="7424420" y="4281170"/>
            <a:ext cx="3902075" cy="1756410"/>
            <a:chOff x="2280" y="4680"/>
            <a:chExt cx="10195" cy="5148"/>
          </a:xfrm>
        </p:grpSpPr>
        <p:pic>
          <p:nvPicPr>
            <p:cNvPr id="11" name="Picture 16" descr="Q2SZ]@`P0JTKC(S0`KSMAGP"/>
            <p:cNvPicPr>
              <a:picLocks noChangeAspect="1"/>
            </p:cNvPicPr>
            <p:nvPr/>
          </p:nvPicPr>
          <p:blipFill>
            <a:blip r:embed="rId1"/>
            <a:stretch>
              <a:fillRect/>
            </a:stretch>
          </p:blipFill>
          <p:spPr>
            <a:xfrm>
              <a:off x="2280" y="4680"/>
              <a:ext cx="9468" cy="5148"/>
            </a:xfrm>
            <a:prstGeom prst="rect">
              <a:avLst/>
            </a:prstGeom>
            <a:noFill/>
            <a:ln w="9525" cap="flat" cmpd="sng">
              <a:solidFill>
                <a:srgbClr val="FF0000"/>
              </a:solidFill>
              <a:prstDash val="solid"/>
              <a:miter/>
              <a:headEnd type="none" w="med" len="med"/>
              <a:tailEnd type="none" w="med" len="med"/>
            </a:ln>
          </p:spPr>
        </p:pic>
        <p:sp>
          <p:nvSpPr>
            <p:cNvPr id="14" name="Rounded Rectangle 13"/>
            <p:cNvSpPr/>
            <p:nvPr/>
          </p:nvSpPr>
          <p:spPr bwMode="auto">
            <a:xfrm>
              <a:off x="2513" y="6646"/>
              <a:ext cx="2896" cy="930"/>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Đất</a:t>
              </a:r>
              <a:r>
                <a:rPr kumimoji="0" lang="en-US" sz="10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gia</a:t>
              </a:r>
              <a:r>
                <a:rPr kumimoji="0" lang="en-US" sz="10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cố</a:t>
              </a:r>
              <a:endPar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endParaRPr>
            </a:p>
          </p:txBody>
        </p:sp>
        <p:sp>
          <p:nvSpPr>
            <p:cNvPr id="16" name="Rounded Rectangle 15"/>
            <p:cNvSpPr/>
            <p:nvPr/>
          </p:nvSpPr>
          <p:spPr bwMode="auto">
            <a:xfrm>
              <a:off x="5973" y="4862"/>
              <a:ext cx="2082" cy="598"/>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r>
                <a:rPr kumimoji="0" lang="en-US" sz="14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Bê</a:t>
              </a:r>
              <a:r>
                <a:rPr kumimoji="0" lang="en-US" sz="14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tông</a:t>
              </a:r>
              <a:endPar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endParaRPr>
            </a:p>
          </p:txBody>
        </p:sp>
        <p:sp>
          <p:nvSpPr>
            <p:cNvPr id="17" name="Rounded Rectangle 16"/>
            <p:cNvSpPr/>
            <p:nvPr/>
          </p:nvSpPr>
          <p:spPr bwMode="auto">
            <a:xfrm>
              <a:off x="7200" y="6079"/>
              <a:ext cx="2693" cy="762"/>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Đê</a:t>
              </a:r>
              <a:r>
                <a:rPr kumimoji="0" lang="en-US" sz="10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 </a:t>
              </a:r>
              <a:r>
                <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Đường</a:t>
              </a:r>
              <a:endParaRPr kumimoji="0" lang="en-US" sz="10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endParaRPr>
            </a:p>
          </p:txBody>
        </p:sp>
        <p:sp>
          <p:nvSpPr>
            <p:cNvPr id="18" name="Rounded Rectangle 17"/>
            <p:cNvSpPr/>
            <p:nvPr/>
          </p:nvSpPr>
          <p:spPr bwMode="auto">
            <a:xfrm>
              <a:off x="9145" y="6841"/>
              <a:ext cx="3330" cy="1088"/>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dist="17961" dir="2700000" algn="ctr" rotWithShape="0">
                <a:schemeClr val="tx1">
                  <a:gamma/>
                  <a:shade val="60000"/>
                  <a:invGamma/>
                </a:schemeClr>
              </a:outerShdw>
            </a:effectLst>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Đất</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gia</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cố</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bọc</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trong</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a:t>
              </a:r>
              <a:r>
                <a:rPr kumimoji="0" lang="en-US" sz="800" i="0" u="none" strike="noStrike" kern="1200" cap="none" spc="0" normalizeH="0" baseline="0" noProof="0" dirty="0" err="1">
                  <a:ln>
                    <a:noFill/>
                  </a:ln>
                  <a:solidFill>
                    <a:srgbClr val="080808"/>
                  </a:solidFill>
                  <a:effectLst/>
                  <a:uLnTx/>
                  <a:uFillTx/>
                  <a:latin typeface="Arial" panose="020B0604020202090204" pitchFamily="34" charset="0"/>
                  <a:ea typeface="+mn-ea"/>
                  <a:cs typeface="+mn-cs"/>
                </a:rPr>
                <a:t>bao</a:t>
              </a:r>
              <a:r>
                <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rPr>
                <a:t> ĐKT</a:t>
              </a:r>
              <a:endParaRPr kumimoji="0" lang="en-US" sz="800" i="0" u="none" strike="noStrike" kern="1200" cap="none" spc="0" normalizeH="0" baseline="0" noProof="0" dirty="0">
                <a:ln>
                  <a:noFill/>
                </a:ln>
                <a:solidFill>
                  <a:srgbClr val="080808"/>
                </a:solidFill>
                <a:effectLst/>
                <a:uLnTx/>
                <a:uFillTx/>
                <a:latin typeface="Arial" panose="020B0604020202090204" pitchFamily="34" charset="0"/>
                <a:ea typeface="+mn-ea"/>
                <a:cs typeface="+mn-cs"/>
              </a:endParaRPr>
            </a:p>
          </p:txBody>
        </p:sp>
      </p:grpSp>
      <p:grpSp>
        <p:nvGrpSpPr>
          <p:cNvPr id="20" name="Group 19"/>
          <p:cNvGrpSpPr/>
          <p:nvPr/>
        </p:nvGrpSpPr>
        <p:grpSpPr>
          <a:xfrm>
            <a:off x="6292850" y="2706370"/>
            <a:ext cx="4563110" cy="1445260"/>
            <a:chOff x="9910" y="4262"/>
            <a:chExt cx="7186" cy="2276"/>
          </a:xfrm>
        </p:grpSpPr>
        <p:pic>
          <p:nvPicPr>
            <p:cNvPr id="3" name="Picture 2"/>
            <p:cNvPicPr>
              <a:picLocks noChangeAspect="1"/>
            </p:cNvPicPr>
            <p:nvPr/>
          </p:nvPicPr>
          <p:blipFill>
            <a:blip r:embed="rId2"/>
            <a:stretch>
              <a:fillRect/>
            </a:stretch>
          </p:blipFill>
          <p:spPr>
            <a:xfrm>
              <a:off x="9910" y="4262"/>
              <a:ext cx="3183" cy="2276"/>
            </a:xfrm>
            <a:prstGeom prst="rect">
              <a:avLst/>
            </a:prstGeom>
          </p:spPr>
        </p:pic>
        <p:pic>
          <p:nvPicPr>
            <p:cNvPr id="19" name="Picture 59" descr="vacuum_drain_il001"/>
            <p:cNvPicPr/>
            <p:nvPr/>
          </p:nvPicPr>
          <p:blipFill>
            <a:blip r:embed="rId3"/>
            <a:srcRect/>
            <a:stretch>
              <a:fillRect/>
            </a:stretch>
          </p:blipFill>
          <p:spPr bwMode="auto">
            <a:xfrm>
              <a:off x="13842" y="4474"/>
              <a:ext cx="3255" cy="1852"/>
            </a:xfrm>
            <a:prstGeom prst="rect">
              <a:avLst/>
            </a:prstGeom>
            <a:noFill/>
            <a:ln w="9525">
              <a:noFill/>
              <a:miter lim="800000"/>
              <a:headEnd/>
              <a:tailEnd/>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13" name="Text Box 12"/>
          <p:cNvSpPr txBox="1"/>
          <p:nvPr/>
        </p:nvSpPr>
        <p:spPr>
          <a:xfrm>
            <a:off x="1720215" y="1339215"/>
            <a:ext cx="5088890" cy="645160"/>
          </a:xfrm>
          <a:prstGeom prst="rect">
            <a:avLst/>
          </a:prstGeom>
          <a:noFill/>
        </p:spPr>
        <p:txBody>
          <a:bodyPr wrap="square" rtlCol="0">
            <a:spAutoFit/>
          </a:bodyPr>
          <a:p>
            <a:r>
              <a:rPr lang="en-US" b="1">
                <a:latin typeface="Arial Bold" panose="020B0604020202090204" charset="0"/>
                <a:cs typeface="Arial Bold" panose="020B0604020202090204" charset="0"/>
              </a:rPr>
              <a:t>Đã đến lúc phải tìm giải pháp thay thế cát để làm móng đê, móng đường giao thông</a:t>
            </a:r>
            <a:endParaRPr lang="en-US" b="1">
              <a:latin typeface="Arial Bold" panose="020B0604020202090204" charset="0"/>
              <a:cs typeface="Arial Bold" panose="020B0604020202090204" charset="0"/>
            </a:endParaRPr>
          </a:p>
        </p:txBody>
      </p:sp>
      <p:sp>
        <p:nvSpPr>
          <p:cNvPr id="15" name="Text Box 14"/>
          <p:cNvSpPr txBox="1"/>
          <p:nvPr/>
        </p:nvSpPr>
        <p:spPr>
          <a:xfrm>
            <a:off x="1458595" y="2080895"/>
            <a:ext cx="6123940" cy="3630930"/>
          </a:xfrm>
          <a:prstGeom prst="rect">
            <a:avLst/>
          </a:prstGeom>
          <a:noFill/>
        </p:spPr>
        <p:txBody>
          <a:bodyPr wrap="square" rtlCol="0">
            <a:spAutoFit/>
          </a:bodyPr>
          <a:p>
            <a:pPr algn="just" fontAlgn="auto">
              <a:lnSpc>
                <a:spcPts val="1680"/>
              </a:lnSpc>
              <a:spcBef>
                <a:spcPts val="600"/>
              </a:spcBef>
              <a:spcAft>
                <a:spcPts val="600"/>
              </a:spcAft>
            </a:pPr>
            <a:r>
              <a:rPr lang="en-US" sz="1400">
                <a:ln/>
                <a:solidFill>
                  <a:schemeClr val="tx1"/>
                </a:solidFill>
                <a:effectLst/>
              </a:rPr>
              <a:t>Vùng ĐBSCL có nhu cầu sử dụng cát với khối lượng rất lớn để xây dựng công trình nhà ở, đường giao thông và đê bao, bờ bao... Do nền đất yếu nên phải sử dụng cát để tăng ổn định công trình. Tại Cà Mau, để đắp được 1km đê biển cần khoảng 100.000 m3 cát (để  làm lõi đê), như vậy 100km đê thì cần 10 triệu m3 cát san nền. Hay tuyến đường Hồ Chí Minh đoạn đi qua tỉnh Cà mau dài khoảng 100km đã sử dụng tới 20 triệu m3 cát chỉ để làm móng đường.</a:t>
            </a:r>
            <a:endParaRPr lang="en-US" sz="1400">
              <a:ln/>
              <a:solidFill>
                <a:schemeClr val="tx1"/>
              </a:solidFill>
              <a:effectLst/>
            </a:endParaRPr>
          </a:p>
          <a:p>
            <a:pPr algn="just" fontAlgn="auto">
              <a:lnSpc>
                <a:spcPts val="1680"/>
              </a:lnSpc>
              <a:spcBef>
                <a:spcPts val="600"/>
              </a:spcBef>
              <a:spcAft>
                <a:spcPts val="600"/>
              </a:spcAft>
            </a:pPr>
            <a:r>
              <a:rPr lang="en-US" sz="1400">
                <a:ln/>
                <a:solidFill>
                  <a:schemeClr val="tx1"/>
                </a:solidFill>
                <a:effectLst/>
              </a:rPr>
              <a:t>Do khai thác cát quá mức, do các thuỷ điện thượng nguồn giữ cát nên lòng sông hạ thấp, gây xói lở bở sông, các cống lấy nước, các trạm bơm dọc sông bị ảnh hưởng.</a:t>
            </a:r>
            <a:endParaRPr lang="en-US" sz="1400">
              <a:ln/>
              <a:solidFill>
                <a:schemeClr val="tx1"/>
              </a:solidFill>
              <a:effectLst/>
            </a:endParaRPr>
          </a:p>
          <a:p>
            <a:pPr algn="just" fontAlgn="auto">
              <a:lnSpc>
                <a:spcPts val="1680"/>
              </a:lnSpc>
              <a:spcBef>
                <a:spcPts val="600"/>
              </a:spcBef>
              <a:spcAft>
                <a:spcPts val="600"/>
              </a:spcAft>
            </a:pPr>
            <a:r>
              <a:rPr lang="en-US" sz="1400">
                <a:ln/>
                <a:solidFill>
                  <a:schemeClr val="tx1"/>
                </a:solidFill>
                <a:effectLst/>
              </a:rPr>
              <a:t>Vấn đề tìm giải pháp thay thế cát xây dựng không phải là câu chuyện của riêng ĐBSCL và của Việt Nam. </a:t>
            </a:r>
            <a:r>
              <a:rPr lang="en-US" sz="1400">
                <a:ln/>
                <a:solidFill>
                  <a:srgbClr val="FF0000"/>
                </a:solidFill>
                <a:effectLst>
                  <a:outerShdw blurRad="38100" dist="19050" dir="2700000" algn="tl" rotWithShape="0">
                    <a:schemeClr val="dk1">
                      <a:alpha val="40000"/>
                    </a:schemeClr>
                  </a:outerShdw>
                </a:effectLst>
              </a:rPr>
              <a:t>Ở Trung Quốc, nghiên cứu về giải pháp thay thế cát xây dựng trong san lấp được nghiên cứu từ đầu những năm 2000, nhưng mãi sau 10 năm khi nhà nước cấm “cát tặc” thì sản phẩm nghiên cứu mới vào cuộc được.</a:t>
            </a:r>
            <a:endParaRPr lang="en-US" sz="1400">
              <a:ln/>
              <a:solidFill>
                <a:srgbClr val="FF0000"/>
              </a:solidFill>
              <a:effectLst>
                <a:outerShdw blurRad="38100" dist="19050" dir="2700000" algn="tl" rotWithShape="0">
                  <a:schemeClr val="dk1">
                    <a:alpha val="40000"/>
                  </a:schemeClr>
                </a:outerShdw>
              </a:effectLst>
            </a:endParaRPr>
          </a:p>
        </p:txBody>
      </p:sp>
      <p:grpSp>
        <p:nvGrpSpPr>
          <p:cNvPr id="2" name="Group 1"/>
          <p:cNvGrpSpPr/>
          <p:nvPr/>
        </p:nvGrpSpPr>
        <p:grpSpPr>
          <a:xfrm>
            <a:off x="8239125" y="1390650"/>
            <a:ext cx="2650490" cy="4611370"/>
            <a:chOff x="12443" y="2304"/>
            <a:chExt cx="4174" cy="7262"/>
          </a:xfrm>
        </p:grpSpPr>
        <p:pic>
          <p:nvPicPr>
            <p:cNvPr id="10" name="Picture 9" descr="Kết quả hình ảnh cho khai thác cát trái phép ở đồng bằng sông cửu long"/>
            <p:cNvPicPr/>
            <p:nvPr/>
          </p:nvPicPr>
          <p:blipFill>
            <a:blip r:embed="rId1">
              <a:extLst>
                <a:ext uri="{28A0092B-C50C-407E-A947-70E740481C1C}">
                  <a14:useLocalDpi xmlns:a14="http://schemas.microsoft.com/office/drawing/2010/main" val="0"/>
                </a:ext>
              </a:extLst>
            </a:blip>
            <a:srcRect/>
            <a:stretch>
              <a:fillRect/>
            </a:stretch>
          </p:blipFill>
          <p:spPr bwMode="auto">
            <a:xfrm>
              <a:off x="12443" y="2304"/>
              <a:ext cx="4175" cy="3440"/>
            </a:xfrm>
            <a:prstGeom prst="rect">
              <a:avLst/>
            </a:prstGeom>
            <a:noFill/>
            <a:ln>
              <a:noFill/>
            </a:ln>
          </p:spPr>
        </p:pic>
        <p:pic>
          <p:nvPicPr>
            <p:cNvPr id="20" name="Picture 19"/>
            <p:cNvPicPr/>
            <p:nvPr/>
          </p:nvPicPr>
          <p:blipFill>
            <a:blip r:embed="rId2"/>
            <a:srcRect/>
            <a:stretch>
              <a:fillRect/>
            </a:stretch>
          </p:blipFill>
          <p:spPr bwMode="auto">
            <a:xfrm>
              <a:off x="12443" y="6020"/>
              <a:ext cx="4174" cy="3547"/>
            </a:xfrm>
            <a:prstGeom prst="rect">
              <a:avLst/>
            </a:prstGeom>
            <a:noFill/>
            <a:ln w="9525">
              <a:noFill/>
              <a:miter lim="800000"/>
              <a:headEnd/>
              <a:tailEn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2" name="Text Box 1"/>
          <p:cNvSpPr txBox="1"/>
          <p:nvPr/>
        </p:nvSpPr>
        <p:spPr>
          <a:xfrm>
            <a:off x="1361440" y="2005330"/>
            <a:ext cx="4972050" cy="3967480"/>
          </a:xfrm>
          <a:prstGeom prst="rect">
            <a:avLst/>
          </a:prstGeom>
          <a:noFill/>
        </p:spPr>
        <p:txBody>
          <a:bodyPr wrap="square" rtlCol="0">
            <a:spAutoFit/>
          </a:bodyPr>
          <a:p>
            <a:pPr algn="just">
              <a:lnSpc>
                <a:spcPct val="120000"/>
              </a:lnSpc>
            </a:pPr>
            <a:r>
              <a:rPr lang="en-US" sz="1400"/>
              <a:t>Gia cố ổn định khối là một phương pháp gia cố nền đất yếu tương đối mới mẻ, được thực hiện bằng cách trộn một lượng chất kết dính dưới dạng khô hoặc ướt vào trong lớp đất yếu cần xử lý. Chất kết dính có thể chỉ là một loại, chẳng hạn như xi măng, vôi, tro bay hoặc xỉ lò cao. Nhiều loại chất kết dính hoặc hỗn hợp chất kết dính nguồn gốc từ các sản phẩm công nghiệp đang được tiếp tục nghiên cứu và tung vào thị trường. Gia cố ổn định khối còn có thể được kết hợp với các phương pháp gia cố khác như gia cố bằng cột chẳng hạn.</a:t>
            </a:r>
            <a:endParaRPr lang="en-US" sz="1400"/>
          </a:p>
          <a:p>
            <a:pPr algn="just">
              <a:lnSpc>
                <a:spcPct val="120000"/>
              </a:lnSpc>
            </a:pPr>
            <a:r>
              <a:rPr lang="en-US" sz="1400"/>
              <a:t>Mục đích của gia cố đất là:</a:t>
            </a:r>
            <a:endParaRPr lang="en-US" sz="1400"/>
          </a:p>
          <a:p>
            <a:pPr algn="just">
              <a:lnSpc>
                <a:spcPct val="120000"/>
              </a:lnSpc>
            </a:pPr>
            <a:r>
              <a:rPr lang="en-US" sz="1400"/>
              <a:t>Làm tăng cường độ của đất yếu.</a:t>
            </a:r>
            <a:endParaRPr lang="en-US" sz="1400"/>
          </a:p>
          <a:p>
            <a:pPr algn="just">
              <a:lnSpc>
                <a:spcPct val="120000"/>
              </a:lnSpc>
            </a:pPr>
            <a:r>
              <a:rPr lang="en-US" sz="1400"/>
              <a:t>Cải thiện tính biến dạng của đất yếu (giảm tính lún).</a:t>
            </a:r>
            <a:endParaRPr lang="en-US" sz="1400"/>
          </a:p>
          <a:p>
            <a:pPr algn="just">
              <a:lnSpc>
                <a:spcPct val="120000"/>
              </a:lnSpc>
            </a:pPr>
            <a:r>
              <a:rPr lang="en-US" sz="1400"/>
              <a:t>Làm tăng độ cứng của đất yếu.</a:t>
            </a:r>
            <a:endParaRPr lang="en-US" sz="1400"/>
          </a:p>
          <a:p>
            <a:pPr algn="just">
              <a:lnSpc>
                <a:spcPct val="120000"/>
              </a:lnSpc>
            </a:pPr>
            <a:r>
              <a:rPr lang="en-US" sz="1400"/>
              <a:t>Xử lý cô lập các đất nhiễm độc.</a:t>
            </a:r>
            <a:endParaRPr lang="en-US" sz="1400"/>
          </a:p>
        </p:txBody>
      </p:sp>
      <p:sp>
        <p:nvSpPr>
          <p:cNvPr id="13" name="Text Box 12"/>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pic>
        <p:nvPicPr>
          <p:cNvPr id="200710" name="Picture 6"/>
          <p:cNvPicPr>
            <a:picLocks noChangeAspect="1" noChangeArrowheads="1"/>
          </p:cNvPicPr>
          <p:nvPr/>
        </p:nvPicPr>
        <p:blipFill>
          <a:blip r:embed="rId1"/>
          <a:srcRect/>
          <a:stretch>
            <a:fillRect/>
          </a:stretch>
        </p:blipFill>
        <p:spPr bwMode="auto">
          <a:xfrm>
            <a:off x="6457315" y="1462405"/>
            <a:ext cx="4615815" cy="1557020"/>
          </a:xfrm>
          <a:prstGeom prst="rect">
            <a:avLst/>
          </a:prstGeom>
          <a:noFill/>
          <a:ln w="9525">
            <a:noFill/>
            <a:miter lim="800000"/>
            <a:headEnd/>
            <a:tailEnd/>
          </a:ln>
        </p:spPr>
      </p:pic>
      <p:sp>
        <p:nvSpPr>
          <p:cNvPr id="14" name="Text Box 13"/>
          <p:cNvSpPr txBox="1"/>
          <p:nvPr/>
        </p:nvSpPr>
        <p:spPr>
          <a:xfrm>
            <a:off x="6457315" y="3245485"/>
            <a:ext cx="4691380" cy="2725420"/>
          </a:xfrm>
          <a:prstGeom prst="rect">
            <a:avLst/>
          </a:prstGeom>
          <a:noFill/>
        </p:spPr>
        <p:txBody>
          <a:bodyPr wrap="square" rtlCol="0">
            <a:spAutoFit/>
          </a:bodyPr>
          <a:p>
            <a:pPr>
              <a:lnSpc>
                <a:spcPct val="110000"/>
              </a:lnSpc>
            </a:pPr>
            <a:r>
              <a:rPr lang="en-US" sz="1200"/>
              <a:t>Gia cố ổn định khối có nhiều ích lợi, như là:</a:t>
            </a:r>
            <a:endParaRPr lang="en-US" sz="1200"/>
          </a:p>
          <a:p>
            <a:pPr marL="171450" indent="-171450">
              <a:lnSpc>
                <a:spcPct val="110000"/>
              </a:lnSpc>
              <a:buFont typeface="Wingdings" panose="05000000000000000000" charset="0"/>
              <a:buChar char=""/>
            </a:pPr>
            <a:r>
              <a:rPr lang="en-US" sz="1200"/>
              <a:t>Là một phương pháp gia cố thi công nhanh, thích hợp với nhiều loại đất yếu khác nhau.</a:t>
            </a:r>
            <a:endParaRPr lang="en-US" sz="1200"/>
          </a:p>
          <a:p>
            <a:pPr marL="171450" indent="-171450">
              <a:lnSpc>
                <a:spcPct val="110000"/>
              </a:lnSpc>
              <a:buFont typeface="Wingdings" panose="05000000000000000000" charset="0"/>
              <a:buChar char=""/>
            </a:pPr>
            <a:r>
              <a:rPr lang="en-US" sz="1200"/>
              <a:t>Là phương pháp có hiệu quả cao nhất về kinh tế, tiết kiệm vật liệu và năng lượng.</a:t>
            </a:r>
            <a:endParaRPr lang="en-US" sz="1200"/>
          </a:p>
          <a:p>
            <a:pPr marL="171450" indent="-171450">
              <a:lnSpc>
                <a:spcPct val="110000"/>
              </a:lnSpc>
              <a:buFont typeface="Wingdings" panose="05000000000000000000" charset="0"/>
              <a:buChar char=""/>
            </a:pPr>
            <a:r>
              <a:rPr lang="en-US" sz="1200"/>
              <a:t>Nâng cao tính năng xây dựng của đất và tương thích mềm dẻo với các kết cấu và môi trường xung quanh (không gây ra hiện tượng chênh lệch lún).</a:t>
            </a:r>
            <a:endParaRPr lang="en-US" sz="1200"/>
          </a:p>
          <a:p>
            <a:pPr marL="171450" indent="-171450">
              <a:lnSpc>
                <a:spcPct val="110000"/>
              </a:lnSpc>
              <a:buFont typeface="Wingdings" panose="05000000000000000000" charset="0"/>
              <a:buChar char=""/>
            </a:pPr>
            <a:r>
              <a:rPr lang="en-US" sz="1200"/>
              <a:t>Không yêu cầu phải di chuyển đất đi chỗ khác, và do đó giảm chi phí vận chuyển, gây ô nhiễm môi trường.</a:t>
            </a:r>
            <a:endParaRPr lang="en-US" sz="1200"/>
          </a:p>
          <a:p>
            <a:pPr marL="171450" indent="-171450">
              <a:lnSpc>
                <a:spcPct val="110000"/>
              </a:lnSpc>
              <a:buFont typeface="Wingdings" panose="05000000000000000000" charset="0"/>
              <a:buChar char=""/>
            </a:pPr>
            <a:r>
              <a:rPr lang="en-US" sz="1200"/>
              <a:t>Không gây rung động, ồn ào trong quá trình thi công.</a:t>
            </a:r>
            <a:endParaRPr lang="en-US" sz="1200"/>
          </a:p>
          <a:p>
            <a:pPr>
              <a:lnSpc>
                <a:spcPct val="110000"/>
              </a:lnSpc>
            </a:pPr>
            <a:r>
              <a:rPr lang="en-US" sz="1200"/>
              <a:t>Sau khi gia cố chất ô nhiễm bị cô lập triệt để, điều đó đã được kiểm nghiệm qua nhiều dự án để làm trên thế giới.</a:t>
            </a:r>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2" name="Text Box 1"/>
          <p:cNvSpPr txBox="1"/>
          <p:nvPr/>
        </p:nvSpPr>
        <p:spPr>
          <a:xfrm>
            <a:off x="1361440" y="2005330"/>
            <a:ext cx="4972050" cy="3967480"/>
          </a:xfrm>
          <a:prstGeom prst="rect">
            <a:avLst/>
          </a:prstGeom>
          <a:noFill/>
        </p:spPr>
        <p:txBody>
          <a:bodyPr wrap="square" rtlCol="0">
            <a:spAutoFit/>
          </a:bodyPr>
          <a:p>
            <a:pPr algn="just">
              <a:lnSpc>
                <a:spcPct val="140000"/>
              </a:lnSpc>
            </a:pPr>
            <a:r>
              <a:rPr lang="en-US" sz="1200"/>
              <a:t>Gia cố khối đặc biệt thích hợp cho các dự án yêu cầu phải triển khai trên một diện rộng. Ví dụ như: đường ô tô, nền đường sắt, các kho bãi, nơi mà chiều dày lớp đất yếu chừng vài mét và nằm ở độ sâu không quá 5m phía dưới mặt đất.</a:t>
            </a:r>
            <a:endParaRPr lang="en-US" sz="1200"/>
          </a:p>
          <a:p>
            <a:pPr algn="just">
              <a:lnSpc>
                <a:spcPct val="140000"/>
              </a:lnSpc>
            </a:pPr>
            <a:r>
              <a:rPr lang="en-US" sz="1200"/>
              <a:t>Tại vị trí mà lớp đất chịu tải tốt hơn nằm gần bề mặt đất thì phương pháp gia cố khối có thể thay thế cho phương pháp thay thế đất. Trường hơp lớp đất yếu dày, phương pháp gia cố khối có thể thay thế cho phương pháp khối đắp trên nền cọc (embankment pilling under the road). Khối gia cố phần bố tải trọng lên một diện tích rộng hơn và do đó giảm lún.</a:t>
            </a:r>
            <a:endParaRPr lang="en-US" sz="1200"/>
          </a:p>
          <a:p>
            <a:pPr algn="just">
              <a:lnSpc>
                <a:spcPct val="140000"/>
              </a:lnSpc>
            </a:pPr>
            <a:r>
              <a:rPr lang="en-US" sz="1200"/>
              <a:t>Một ứng dụng tương đối mới là làm cứng hoá các loại bùn thải mà trước đây được xem như không thích hợp cho việc xây dựng công trình. Thông thường, các chất bùn thải được chuyển đến bãi thải, khi bãi thải bị đầy hoặc chứa các chất độc hại thì cần phải xử lý để đáp ứng các yêu cầu về môi trường.</a:t>
            </a:r>
            <a:endParaRPr lang="en-US" sz="1200"/>
          </a:p>
        </p:txBody>
      </p:sp>
      <p:sp>
        <p:nvSpPr>
          <p:cNvPr id="14" name="Text Box 13"/>
          <p:cNvSpPr txBox="1"/>
          <p:nvPr/>
        </p:nvSpPr>
        <p:spPr>
          <a:xfrm>
            <a:off x="6533515" y="3390265"/>
            <a:ext cx="4740910" cy="2600960"/>
          </a:xfrm>
          <a:prstGeom prst="rect">
            <a:avLst/>
          </a:prstGeom>
          <a:noFill/>
        </p:spPr>
        <p:txBody>
          <a:bodyPr wrap="square" rtlCol="0">
            <a:spAutoFit/>
          </a:bodyPr>
          <a:p>
            <a:pPr>
              <a:lnSpc>
                <a:spcPct val="120000"/>
              </a:lnSpc>
            </a:pPr>
            <a:r>
              <a:rPr lang="en-US" sz="1400" b="1">
                <a:latin typeface="Arial Bold" panose="020B0604020202090204" charset="0"/>
                <a:cs typeface="Arial Bold" panose="020B0604020202090204" charset="0"/>
              </a:rPr>
              <a:t>Thiết bị của hãng ALLU</a:t>
            </a:r>
            <a:endParaRPr lang="en-US" sz="1400" b="1">
              <a:latin typeface="Arial Bold" panose="020B0604020202090204" charset="0"/>
              <a:cs typeface="Arial Bold" panose="020B0604020202090204" charset="0"/>
            </a:endParaRPr>
          </a:p>
          <a:p>
            <a:pPr>
              <a:lnSpc>
                <a:spcPct val="120000"/>
              </a:lnSpc>
            </a:pPr>
            <a:r>
              <a:rPr lang="en-US" sz="1400"/>
              <a:t>Chất lượng gia cố đất phụ thuộc vào tính năng thiết bị và kỹ thuật vận hành sao cho đất được trộn kỹ và chính xác nhất, nó đòi hỏi phải có các thiết bị kèm theo gồm hệ thống nạp liệu, hệ thống kiểm soát chất lượng và ghi lại kết quả trong quá trình thi công.</a:t>
            </a:r>
            <a:endParaRPr lang="en-US" sz="1400"/>
          </a:p>
          <a:p>
            <a:pPr>
              <a:lnSpc>
                <a:spcPct val="120000"/>
              </a:lnSpc>
            </a:pPr>
            <a:r>
              <a:rPr lang="en-US" sz="1400"/>
              <a:t>Hệ thống gồm:</a:t>
            </a:r>
            <a:endParaRPr lang="en-US" sz="1400"/>
          </a:p>
          <a:p>
            <a:pPr>
              <a:lnSpc>
                <a:spcPct val="120000"/>
              </a:lnSpc>
            </a:pPr>
            <a:r>
              <a:rPr lang="en-US" sz="1400"/>
              <a:t></a:t>
            </a:r>
            <a:r>
              <a:rPr lang="en-US" sz="1200"/>
              <a:t>ALLU PM Power Mix (PM)  (Đầu công tác)</a:t>
            </a:r>
            <a:endParaRPr lang="en-US" sz="1200"/>
          </a:p>
          <a:p>
            <a:pPr>
              <a:lnSpc>
                <a:spcPct val="120000"/>
              </a:lnSpc>
            </a:pPr>
            <a:r>
              <a:rPr lang="en-US" sz="1200"/>
              <a:t>ALLU PF Presuae Feeder (Bộ phận cấp liệu).</a:t>
            </a:r>
            <a:endParaRPr lang="en-US" sz="1200"/>
          </a:p>
          <a:p>
            <a:pPr>
              <a:lnSpc>
                <a:spcPct val="120000"/>
              </a:lnSpc>
            </a:pPr>
            <a:r>
              <a:rPr lang="en-US" sz="1200"/>
              <a:t>ALUU DAC. Data Aguisition control (DAC) (Bộ điều khiển).</a:t>
            </a:r>
            <a:endParaRPr lang="en-US" sz="1200"/>
          </a:p>
        </p:txBody>
      </p:sp>
      <p:pic>
        <p:nvPicPr>
          <p:cNvPr id="61456" name="Picture 16" descr="Kaivuri_PM-esite-copy"/>
          <p:cNvPicPr>
            <a:picLocks noChangeAspect="1" noChangeArrowheads="1"/>
          </p:cNvPicPr>
          <p:nvPr/>
        </p:nvPicPr>
        <p:blipFill>
          <a:blip r:embed="rId1"/>
          <a:srcRect/>
          <a:stretch>
            <a:fillRect/>
          </a:stretch>
        </p:blipFill>
        <p:spPr bwMode="auto">
          <a:xfrm>
            <a:off x="6621145" y="1479550"/>
            <a:ext cx="4527550" cy="1765935"/>
          </a:xfrm>
          <a:prstGeom prst="rect">
            <a:avLst/>
          </a:prstGeom>
          <a:noFill/>
        </p:spPr>
      </p:pic>
      <p:sp>
        <p:nvSpPr>
          <p:cNvPr id="3" name="Text Box 2"/>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pic>
        <p:nvPicPr>
          <p:cNvPr id="3" name="Picture 2"/>
          <p:cNvPicPr>
            <a:picLocks noChangeAspect="1"/>
          </p:cNvPicPr>
          <p:nvPr/>
        </p:nvPicPr>
        <p:blipFill>
          <a:blip r:embed="rId1"/>
          <a:stretch>
            <a:fillRect/>
          </a:stretch>
        </p:blipFill>
        <p:spPr>
          <a:xfrm>
            <a:off x="5961380" y="1287780"/>
            <a:ext cx="4639945" cy="3237865"/>
          </a:xfrm>
          <a:prstGeom prst="rect">
            <a:avLst/>
          </a:prstGeom>
        </p:spPr>
      </p:pic>
      <p:graphicFrame>
        <p:nvGraphicFramePr>
          <p:cNvPr id="0" name="Table -1"/>
          <p:cNvGraphicFramePr/>
          <p:nvPr>
            <p:custDataLst>
              <p:tags r:id="rId2"/>
            </p:custDataLst>
          </p:nvPr>
        </p:nvGraphicFramePr>
        <p:xfrm>
          <a:off x="6257290" y="4612640"/>
          <a:ext cx="3846195" cy="1384300"/>
        </p:xfrm>
        <a:graphic>
          <a:graphicData uri="http://schemas.openxmlformats.org/drawingml/2006/table">
            <a:tbl>
              <a:tblPr firstRow="1" bandRow="1">
                <a:tableStyleId>{5940675A-B579-460E-94D1-54222C63F5DA}</a:tableStyleId>
              </a:tblPr>
              <a:tblGrid>
                <a:gridCol w="469900"/>
                <a:gridCol w="1529715"/>
                <a:gridCol w="868045"/>
                <a:gridCol w="978535"/>
              </a:tblGrid>
              <a:tr h="461645">
                <a:tc>
                  <a:txBody>
                    <a:bodyPr/>
                    <a:p>
                      <a:pPr indent="0" algn="ctr">
                        <a:buNone/>
                      </a:pPr>
                      <a:r>
                        <a:rPr lang="en-US" altLang="zh-CN" sz="1000" b="0">
                          <a:solidFill>
                            <a:srgbClr val="000000"/>
                          </a:solidFill>
                          <a:latin typeface="Times New Roman" panose="02020503050405090304" charset="0"/>
                          <a:cs typeface="Times New Roman" panose="02020503050405090304" charset="0"/>
                        </a:rPr>
                        <a:t>Loại</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Trọng lượng (kg)</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Máy cơ sở (máy đào) (tấn)</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Chiều sâu xử lý (m)</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a:p>
                      <a:pPr indent="0" algn="ctr">
                        <a:buNone/>
                      </a:pPr>
                      <a:r>
                        <a:rPr lang="en-US" altLang="zh-CN" sz="1000" b="0">
                          <a:solidFill>
                            <a:srgbClr val="000000"/>
                          </a:solidFill>
                          <a:latin typeface="Times New Roman" panose="02020503050405090304" charset="0"/>
                          <a:cs typeface="Times New Roman" panose="02020503050405090304" charset="0"/>
                        </a:rPr>
                        <a:t>PM200</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1900 kg (+Aadapter 200 kg)</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20</a:t>
                      </a:r>
                      <a:r>
                        <a:rPr lang="en-US" altLang="zh-CN" sz="1000" b="0">
                          <a:solidFill>
                            <a:srgbClr val="000000"/>
                          </a:solidFill>
                          <a:latin typeface="Symbol" charset="0"/>
                          <a:cs typeface="Symbol" charset="0"/>
                        </a:rPr>
                        <a:t>¸</a:t>
                      </a:r>
                      <a:r>
                        <a:rPr lang="en-US" altLang="zh-CN" sz="1000" b="0">
                          <a:solidFill>
                            <a:srgbClr val="000000"/>
                          </a:solidFill>
                          <a:latin typeface="Times New Roman" panose="02020503050405090304" charset="0"/>
                          <a:cs typeface="Times New Roman" panose="02020503050405090304" charset="0"/>
                        </a:rPr>
                        <a:t>30 t</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2 m</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975">
                <a:tc>
                  <a:txBody>
                    <a:bodyPr/>
                    <a:p>
                      <a:pPr indent="0" algn="ctr">
                        <a:buNone/>
                      </a:pPr>
                      <a:r>
                        <a:rPr lang="en-US" altLang="zh-CN" sz="1000" b="0">
                          <a:solidFill>
                            <a:srgbClr val="000000"/>
                          </a:solidFill>
                          <a:latin typeface="Times New Roman" panose="02020503050405090304" charset="0"/>
                          <a:cs typeface="Times New Roman" panose="02020503050405090304" charset="0"/>
                        </a:rPr>
                        <a:t>PM300</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2360 kg (+Adapter 200 kg)</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25</a:t>
                      </a:r>
                      <a:r>
                        <a:rPr lang="en-US" altLang="zh-CN" sz="1000" b="0">
                          <a:solidFill>
                            <a:srgbClr val="000000"/>
                          </a:solidFill>
                          <a:latin typeface="Symbol" charset="0"/>
                          <a:cs typeface="Symbol" charset="0"/>
                        </a:rPr>
                        <a:t>¸</a:t>
                      </a:r>
                      <a:r>
                        <a:rPr lang="en-US" altLang="zh-CN" sz="1000" b="0">
                          <a:solidFill>
                            <a:srgbClr val="000000"/>
                          </a:solidFill>
                          <a:latin typeface="Times New Roman" panose="02020503050405090304" charset="0"/>
                          <a:cs typeface="Times New Roman" panose="02020503050405090304" charset="0"/>
                        </a:rPr>
                        <a:t>35 t</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3 m</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7340">
                <a:tc>
                  <a:txBody>
                    <a:bodyPr/>
                    <a:p>
                      <a:pPr indent="0" algn="ctr">
                        <a:buNone/>
                      </a:pPr>
                      <a:r>
                        <a:rPr lang="en-US" altLang="zh-CN" sz="1000" b="0">
                          <a:solidFill>
                            <a:srgbClr val="000000"/>
                          </a:solidFill>
                          <a:latin typeface="Times New Roman" panose="02020503050405090304" charset="0"/>
                          <a:cs typeface="Times New Roman" panose="02020503050405090304" charset="0"/>
                        </a:rPr>
                        <a:t>PM500</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4200 kg (+Adapter 200 kg)</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30</a:t>
                      </a:r>
                      <a:r>
                        <a:rPr lang="en-US" altLang="zh-CN" sz="1000" b="0">
                          <a:solidFill>
                            <a:srgbClr val="000000"/>
                          </a:solidFill>
                          <a:latin typeface="Symbol" charset="0"/>
                          <a:cs typeface="Symbol" charset="0"/>
                        </a:rPr>
                        <a:t>¸</a:t>
                      </a:r>
                      <a:r>
                        <a:rPr lang="en-US" altLang="zh-CN" sz="1000" b="0">
                          <a:solidFill>
                            <a:srgbClr val="000000"/>
                          </a:solidFill>
                          <a:latin typeface="Times New Roman" panose="02020503050405090304" charset="0"/>
                          <a:cs typeface="Times New Roman" panose="02020503050405090304" charset="0"/>
                        </a:rPr>
                        <a:t>40 t</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000" b="0">
                          <a:solidFill>
                            <a:srgbClr val="000000"/>
                          </a:solidFill>
                          <a:latin typeface="Times New Roman" panose="02020503050405090304" charset="0"/>
                          <a:cs typeface="Times New Roman" panose="02020503050405090304" charset="0"/>
                        </a:rPr>
                        <a:t>5 m</a:t>
                      </a:r>
                      <a:endParaRPr lang="en-US" altLang="zh-CN" sz="1000" b="0">
                        <a:solidFill>
                          <a:srgbClr val="000000"/>
                        </a:solidFill>
                        <a:latin typeface="Times New Roman" panose="02020503050405090304" charset="0"/>
                        <a:ea typeface="Times New Roman" panose="02020503050405090304" charset="0"/>
                        <a:cs typeface="Times New Roman" panose="02020503050405090304" charset="0"/>
                      </a:endParaRPr>
                    </a:p>
                  </a:txBody>
                  <a:tcPr marL="0" marR="0" marT="76200" marB="7620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Picture 4"/>
          <p:cNvPicPr>
            <a:picLocks noChangeAspect="1"/>
          </p:cNvPicPr>
          <p:nvPr/>
        </p:nvPicPr>
        <p:blipFill>
          <a:blip r:embed="rId3"/>
          <a:stretch>
            <a:fillRect/>
          </a:stretch>
        </p:blipFill>
        <p:spPr>
          <a:xfrm>
            <a:off x="1537335" y="2001520"/>
            <a:ext cx="3403600" cy="4081780"/>
          </a:xfrm>
          <a:prstGeom prst="rect">
            <a:avLst/>
          </a:prstGeom>
        </p:spPr>
      </p:pic>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pic>
        <p:nvPicPr>
          <p:cNvPr id="2" name="Picture 1"/>
          <p:cNvPicPr>
            <a:picLocks noChangeAspect="1"/>
          </p:cNvPicPr>
          <p:nvPr/>
        </p:nvPicPr>
        <p:blipFill>
          <a:blip r:embed="rId1"/>
          <a:stretch>
            <a:fillRect/>
          </a:stretch>
        </p:blipFill>
        <p:spPr>
          <a:xfrm>
            <a:off x="4874260" y="1544320"/>
            <a:ext cx="6290310" cy="4278630"/>
          </a:xfrm>
          <a:prstGeom prst="rect">
            <a:avLst/>
          </a:prstGeom>
        </p:spPr>
      </p:pic>
      <p:sp>
        <p:nvSpPr>
          <p:cNvPr id="8" name="Text Box 7"/>
          <p:cNvSpPr txBox="1"/>
          <p:nvPr/>
        </p:nvSpPr>
        <p:spPr>
          <a:xfrm>
            <a:off x="1129030" y="2014220"/>
            <a:ext cx="3860165" cy="3928110"/>
          </a:xfrm>
          <a:prstGeom prst="rect">
            <a:avLst/>
          </a:prstGeom>
          <a:noFill/>
        </p:spPr>
        <p:txBody>
          <a:bodyPr wrap="square" rtlCol="0">
            <a:spAutoFit/>
          </a:bodyPr>
          <a:p>
            <a:pPr>
              <a:lnSpc>
                <a:spcPct val="130000"/>
              </a:lnSpc>
            </a:pPr>
            <a:r>
              <a:rPr lang="en-US" sz="1200"/>
              <a:t>Thông số kỹ thuật của ALLU PF và ALLU DAC (Bộ cấp liệu)</a:t>
            </a:r>
            <a:endParaRPr lang="en-US" sz="1200"/>
          </a:p>
          <a:p>
            <a:pPr>
              <a:lnSpc>
                <a:spcPct val="130000"/>
              </a:lnSpc>
            </a:pPr>
            <a:r>
              <a:rPr lang="en-US" sz="1200"/>
              <a:t>ALLU PF cấp chất kết dính dạng bột từ thùng trộn qua một dây dẫn nối vào ở giữa trống quay trên PM. Bộ phận cấp liệu này đặt trên một máy xích và được điều khiển tự động cho phép bộ phận cấp liệu luôn đi sau máy đào</a:t>
            </a:r>
            <a:endParaRPr lang="en-US" sz="1200"/>
          </a:p>
          <a:p>
            <a:pPr>
              <a:lnSpc>
                <a:spcPct val="130000"/>
              </a:lnSpc>
            </a:pPr>
            <a:r>
              <a:rPr lang="en-US" sz="1200"/>
              <a:t>Có 2 model PF: PF7 có một thung 7m3; PF 7+7 có 2 thùng 7m3 được bơm bằng khí nén. Áp lực bơm tối đa là 8 bar với lưu lượng khí 5m3/phút. Khả năng cấp liệu lên đến 5kg/s và có thể đặt chính xác đến 0,1kg/s.</a:t>
            </a:r>
            <a:endParaRPr lang="en-US" sz="1200"/>
          </a:p>
          <a:p>
            <a:pPr>
              <a:lnSpc>
                <a:spcPct val="130000"/>
              </a:lnSpc>
            </a:pPr>
            <a:r>
              <a:rPr lang="en-US" sz="1200"/>
              <a:t>ALLU DAC (Bộ điều khiển) có thể đo đạc, điều khiển và lập báo cáo trong quá trình vận hành, nó kiểm soát toàn bộ quá trình xử lý, nó là một hệ thống thân thiện với người sử dụng, nó có thể kết nối và truyền dữ liệu vào máy tính cá nhân để lập báo cáo</a:t>
            </a:r>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8210" y="981075"/>
            <a:ext cx="10356215" cy="306705"/>
          </a:xfrm>
          <a:prstGeom prst="rect">
            <a:avLst/>
          </a:prstGeom>
        </p:spPr>
        <p:txBody>
          <a:bodyPr wrap="square">
            <a:spAutoFit/>
          </a:bodyPr>
          <a:lstStyle/>
          <a:p>
            <a:pPr algn="ctr"/>
            <a:r>
              <a:rPr lang="en-US" altLang="zh-CN" sz="1400" b="1">
                <a:solidFill>
                  <a:srgbClr val="0070C0"/>
                </a:solidFill>
                <a:latin typeface="Arial Bold" panose="020B0604020202090204" charset="0"/>
                <a:cs typeface="Arial Bold" panose="020B0604020202090204" charset="0"/>
                <a:sym typeface="+mn-lt"/>
              </a:rPr>
              <a:t>VẬT LIỆU VÀ CÔNG NGHỆ TRỘN NÔNG XỬ LÝ ĐẤT YẾU TẠI CHỖ LÀM MÓNG ĐÊ BIỂN, ĐƯỜNG GIAO THÔNG</a:t>
            </a:r>
            <a:endParaRPr lang="en-US" altLang="zh-CN" sz="1400" b="1" dirty="0">
              <a:solidFill>
                <a:srgbClr val="0070C0"/>
              </a:solidFill>
              <a:latin typeface="Arial Bold" panose="020B0604020202090204" charset="0"/>
              <a:ea typeface="微软雅黑" panose="020B0503020204020204" pitchFamily="34" charset="-122"/>
              <a:cs typeface="Arial Bold" panose="020B0604020202090204" charset="0"/>
              <a:sym typeface="+mn-lt"/>
            </a:endParaRPr>
          </a:p>
        </p:txBody>
      </p:sp>
      <p:sp>
        <p:nvSpPr>
          <p:cNvPr id="6" name="空心弧 5"/>
          <p:cNvSpPr/>
          <p:nvPr/>
        </p:nvSpPr>
        <p:spPr>
          <a:xfrm rot="5400000">
            <a:off x="1255395" y="1463040"/>
            <a:ext cx="382270" cy="382270"/>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lt"/>
            </a:endParaRPr>
          </a:p>
        </p:txBody>
      </p:sp>
      <p:sp>
        <p:nvSpPr>
          <p:cNvPr id="7" name="Text Box 6"/>
          <p:cNvSpPr txBox="1"/>
          <p:nvPr/>
        </p:nvSpPr>
        <p:spPr>
          <a:xfrm>
            <a:off x="1720215" y="1544320"/>
            <a:ext cx="4241165" cy="368300"/>
          </a:xfrm>
          <a:prstGeom prst="rect">
            <a:avLst/>
          </a:prstGeom>
          <a:noFill/>
        </p:spPr>
        <p:txBody>
          <a:bodyPr wrap="square" rtlCol="0">
            <a:spAutoFit/>
          </a:bodyPr>
          <a:p>
            <a:r>
              <a:rPr lang="en-US" b="1">
                <a:latin typeface="Arial Bold" panose="020B0604020202090204" charset="0"/>
                <a:cs typeface="Arial Bold" panose="020B0604020202090204" charset="0"/>
              </a:rPr>
              <a:t>ALLU- Mass Stabilization</a:t>
            </a:r>
            <a:endParaRPr lang="en-US" b="1">
              <a:latin typeface="Arial Bold" panose="020B0604020202090204" charset="0"/>
              <a:cs typeface="Arial Bold" panose="020B0604020202090204" charset="0"/>
            </a:endParaRPr>
          </a:p>
        </p:txBody>
      </p:sp>
      <p:sp>
        <p:nvSpPr>
          <p:cNvPr id="3" name="Text Box 2"/>
          <p:cNvSpPr txBox="1"/>
          <p:nvPr/>
        </p:nvSpPr>
        <p:spPr>
          <a:xfrm>
            <a:off x="1399540" y="2051050"/>
            <a:ext cx="5642610" cy="3723005"/>
          </a:xfrm>
          <a:prstGeom prst="rect">
            <a:avLst/>
          </a:prstGeom>
          <a:noFill/>
        </p:spPr>
        <p:txBody>
          <a:bodyPr wrap="square" rtlCol="0">
            <a:spAutoFit/>
          </a:bodyPr>
          <a:p>
            <a:pPr fontAlgn="auto">
              <a:spcBef>
                <a:spcPts val="600"/>
              </a:spcBef>
            </a:pPr>
            <a:r>
              <a:rPr lang="en-US" sz="1400" b="1">
                <a:solidFill>
                  <a:srgbClr val="FF0000"/>
                </a:solidFill>
                <a:latin typeface="Arial Bold" panose="020B0604020202090204" charset="0"/>
                <a:cs typeface="Arial Bold" panose="020B0604020202090204" charset="0"/>
              </a:rPr>
              <a:t>Tiết kiệm kinh phí khi sử dụng thiết bị của ALLU</a:t>
            </a:r>
            <a:endParaRPr lang="en-US" sz="1400" b="1">
              <a:solidFill>
                <a:srgbClr val="FF0000"/>
              </a:solidFill>
              <a:latin typeface="Arial Bold" panose="020B0604020202090204" charset="0"/>
              <a:cs typeface="Arial Bold" panose="020B0604020202090204" charset="0"/>
            </a:endParaRPr>
          </a:p>
          <a:p>
            <a:pPr fontAlgn="auto">
              <a:spcBef>
                <a:spcPts val="600"/>
              </a:spcBef>
            </a:pPr>
            <a:r>
              <a:rPr lang="en-US" sz="1400"/>
              <a:t>Tiết bị của ALLU nổi tiếng bởi tiết kiệm trong sử dụng. Phần lớn chi phí để xử lý là chi phí cho vật liệu kết dính, nó chiếm 50~70% của giá thành dự án. Sau đây là một số ví dụ để nói lên cơ cấu chi phí trong toàn bộ chi phí xử lý.</a:t>
            </a:r>
            <a:endParaRPr lang="en-US" sz="1400"/>
          </a:p>
          <a:p>
            <a:pPr fontAlgn="auto">
              <a:spcBef>
                <a:spcPts val="600"/>
              </a:spcBef>
            </a:pPr>
            <a:r>
              <a:rPr lang="en-US" sz="1400" b="1">
                <a:latin typeface="Arial Bold" panose="020B0604020202090204" charset="0"/>
                <a:cs typeface="Arial Bold" panose="020B0604020202090204" charset="0"/>
              </a:rPr>
              <a:t>Ví dụ:</a:t>
            </a:r>
            <a:endParaRPr lang="en-US" sz="1400"/>
          </a:p>
          <a:p>
            <a:pPr fontAlgn="auto">
              <a:spcBef>
                <a:spcPts val="600"/>
              </a:spcBef>
            </a:pPr>
            <a:r>
              <a:rPr lang="en-US" sz="1400"/>
              <a:t>Xử lý một khối đất </a:t>
            </a:r>
            <a:r>
              <a:rPr lang="en-US" sz="1400" b="1">
                <a:latin typeface="Arial Bold" panose="020B0604020202090204" charset="0"/>
                <a:cs typeface="Arial Bold" panose="020B0604020202090204" charset="0"/>
              </a:rPr>
              <a:t>50.000m3</a:t>
            </a:r>
            <a:r>
              <a:rPr lang="en-US" sz="1400"/>
              <a:t> với lượng chất kết dính là </a:t>
            </a:r>
            <a:r>
              <a:rPr lang="en-US" sz="1400" b="1">
                <a:latin typeface="Arial Bold" panose="020B0604020202090204" charset="0"/>
                <a:cs typeface="Arial Bold" panose="020B0604020202090204" charset="0"/>
              </a:rPr>
              <a:t>120 kg/m3</a:t>
            </a:r>
            <a:r>
              <a:rPr lang="en-US" sz="1400"/>
              <a:t>:</a:t>
            </a:r>
            <a:endParaRPr lang="en-US" sz="1400"/>
          </a:p>
          <a:p>
            <a:pPr fontAlgn="auto">
              <a:spcBef>
                <a:spcPts val="600"/>
              </a:spcBef>
            </a:pPr>
            <a:r>
              <a:rPr lang="en-US" sz="1400"/>
              <a:t>Số lượng chất kết dính sử dụng là 120 kg/m3 x 50.000m3 =6000 t</a:t>
            </a:r>
            <a:endParaRPr lang="en-US" sz="1400"/>
          </a:p>
          <a:p>
            <a:pPr fontAlgn="auto">
              <a:spcBef>
                <a:spcPts val="600"/>
              </a:spcBef>
            </a:pPr>
            <a:r>
              <a:rPr lang="en-US" sz="1400"/>
              <a:t>Đơn giá vật liệu là: 70-120 €/tấn</a:t>
            </a:r>
            <a:endParaRPr lang="en-US" sz="1400"/>
          </a:p>
          <a:p>
            <a:pPr fontAlgn="auto">
              <a:spcBef>
                <a:spcPts val="600"/>
              </a:spcBef>
            </a:pPr>
            <a:r>
              <a:rPr lang="en-US" sz="1400"/>
              <a:t>Tổng chi phí vật liệu khoảng 420 000 € đến 720 000 €</a:t>
            </a:r>
            <a:endParaRPr lang="en-US" sz="1400"/>
          </a:p>
          <a:p>
            <a:pPr fontAlgn="auto">
              <a:spcBef>
                <a:spcPts val="600"/>
              </a:spcBef>
            </a:pPr>
            <a:r>
              <a:rPr lang="en-US" sz="1400"/>
              <a:t>Hao phí vật liệu khoảng 10% : 42 000 € đến 72 000 €</a:t>
            </a:r>
            <a:endParaRPr lang="en-US" sz="1400"/>
          </a:p>
          <a:p>
            <a:pPr fontAlgn="auto">
              <a:spcBef>
                <a:spcPts val="600"/>
              </a:spcBef>
            </a:pPr>
            <a:r>
              <a:rPr lang="en-US" sz="1400"/>
              <a:t>Qua đấy cho thấy hiệu quả của việc cân đo và cung cấp vật liệu một cách chính xác có tác dụng tiết kiệm đáng kể. Vì vậy, ưu điểm của thiết bị ALLU chính là ở chỗ này.</a:t>
            </a:r>
            <a:endParaRPr lang="en-US" sz="1400"/>
          </a:p>
        </p:txBody>
      </p:sp>
      <p:pic>
        <p:nvPicPr>
          <p:cNvPr id="5" name="Picture 4"/>
          <p:cNvPicPr>
            <a:picLocks noChangeAspect="1"/>
          </p:cNvPicPr>
          <p:nvPr/>
        </p:nvPicPr>
        <p:blipFill>
          <a:blip r:embed="rId1"/>
          <a:stretch>
            <a:fillRect/>
          </a:stretch>
        </p:blipFill>
        <p:spPr>
          <a:xfrm>
            <a:off x="7249160" y="1746250"/>
            <a:ext cx="3718560" cy="1960880"/>
          </a:xfrm>
          <a:prstGeom prst="rect">
            <a:avLst/>
          </a:prstGeom>
        </p:spPr>
      </p:pic>
      <p:pic>
        <p:nvPicPr>
          <p:cNvPr id="9" name="Picture 8"/>
          <p:cNvPicPr>
            <a:picLocks noChangeAspect="1"/>
          </p:cNvPicPr>
          <p:nvPr/>
        </p:nvPicPr>
        <p:blipFill>
          <a:blip r:embed="rId2"/>
          <a:stretch>
            <a:fillRect/>
          </a:stretch>
        </p:blipFill>
        <p:spPr>
          <a:xfrm>
            <a:off x="7417435" y="3858260"/>
            <a:ext cx="3550285" cy="2179955"/>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81ae259c-72c8-4580-a573-fb3d270dd1c3}"/>
</p:tagLst>
</file>

<file path=ppt/tags/tag2.xml><?xml version="1.0" encoding="utf-8"?>
<p:tagLst xmlns:p="http://schemas.openxmlformats.org/presentationml/2006/main">
  <p:tag name="KSO_WM_UNIT_TABLE_BEAUTIFY" val="smartTable{69e105d9-ac31-48b1-90e2-34b07b4b66bf}"/>
</p:tagLst>
</file>

<file path=ppt/tags/tag3.xml><?xml version="1.0" encoding="utf-8"?>
<p:tagLst xmlns:p="http://schemas.openxmlformats.org/presentationml/2006/main">
  <p:tag name="KSO_WM_UNIT_TABLE_BEAUTIFY" val="smartTable{206d87fb-74b2-473a-a8cd-7dbea83fd9e6}"/>
</p:tagLst>
</file>

<file path=ppt/theme/theme1.xml><?xml version="1.0" encoding="utf-8"?>
<a:theme xmlns:a="http://schemas.openxmlformats.org/drawingml/2006/main" name="Office 主题">
  <a:themeElements>
    <a:clrScheme name="配色方案">
      <a:dk1>
        <a:sysClr val="windowText" lastClr="000000"/>
      </a:dk1>
      <a:lt1>
        <a:sysClr val="window" lastClr="FFFFFF"/>
      </a:lt1>
      <a:dk2>
        <a:srgbClr val="44546A"/>
      </a:dk2>
      <a:lt2>
        <a:srgbClr val="E7E6E6"/>
      </a:lt2>
      <a:accent1>
        <a:srgbClr val="3A5562"/>
      </a:accent1>
      <a:accent2>
        <a:srgbClr val="89A9B9"/>
      </a:accent2>
      <a:accent3>
        <a:srgbClr val="F2F2F2"/>
      </a:accent3>
      <a:accent4>
        <a:srgbClr val="C2C2C2"/>
      </a:accent4>
      <a:accent5>
        <a:srgbClr val="F2F2F2"/>
      </a:accent5>
      <a:accent6>
        <a:srgbClr val="C5E0B3"/>
      </a:accent6>
      <a:hlink>
        <a:srgbClr val="0563C1"/>
      </a:hlink>
      <a:folHlink>
        <a:srgbClr val="954F72"/>
      </a:folHlink>
    </a:clrScheme>
    <a:fontScheme name="uvubwsb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9693</Words>
  <Application>WPS Writer</Application>
  <PresentationFormat>宽屏</PresentationFormat>
  <Paragraphs>368</Paragraphs>
  <Slides>19</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19</vt:i4>
      </vt:variant>
    </vt:vector>
  </HeadingPairs>
  <TitlesOfParts>
    <vt:vector size="41" baseType="lpstr">
      <vt:lpstr>Arial</vt:lpstr>
      <vt:lpstr>SimSun</vt:lpstr>
      <vt:lpstr>Wingdings</vt:lpstr>
      <vt:lpstr>微软雅黑</vt:lpstr>
      <vt:lpstr>汉仪旗黑</vt:lpstr>
      <vt:lpstr>黑体</vt:lpstr>
      <vt:lpstr>黑体-简</vt:lpstr>
      <vt:lpstr>Tempus Sans ITC</vt:lpstr>
      <vt:lpstr>苹方-简</vt:lpstr>
      <vt:lpstr>幼圆</vt:lpstr>
      <vt:lpstr>华文宋体</vt:lpstr>
      <vt:lpstr>Arial Unicode MS</vt:lpstr>
      <vt:lpstr>SimSun</vt:lpstr>
      <vt:lpstr>宋体-简</vt:lpstr>
      <vt:lpstr>Calibri</vt:lpstr>
      <vt:lpstr>Helvetica Neue</vt:lpstr>
      <vt:lpstr>Arial Bold</vt:lpstr>
      <vt:lpstr>Wingdings</vt:lpstr>
      <vt:lpstr>Times New Roman</vt:lpstr>
      <vt:lpstr>Symbol</vt:lpstr>
      <vt:lpstr>Kingsoft 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uying</dc:creator>
  <cp:lastModifiedBy>NQD.vncold</cp:lastModifiedBy>
  <cp:revision>66</cp:revision>
  <dcterms:created xsi:type="dcterms:W3CDTF">2021-10-29T03:01:31Z</dcterms:created>
  <dcterms:modified xsi:type="dcterms:W3CDTF">2021-10-29T03:01:31Z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1033-3.1.6.6275</vt:lpwstr>
  </property>
</Properties>
</file>